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21"/>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cx="9144000" cy="6858000" type="screen4x3"/>
  <p:notesSz cx="6858000" cy="9144000"/>
  <p:embeddedFontLst>
    <p:embeddedFont>
      <p:font typeface="Raleway" panose="020B0604020202020204" charset="0"/>
      <p:regular r:id="rId22"/>
      <p:bold r:id="rId23"/>
      <p:italic r:id="rId24"/>
      <p:boldItalic r:id="rId25"/>
    </p:embeddedFont>
    <p:embeddedFont>
      <p:font typeface="Lato"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136F402B-344C-4C9F-842C-519CCBED7264}">
  <a:tblStyle styleId="{136F402B-344C-4C9F-842C-519CCBED726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249" autoAdjust="0"/>
  </p:normalViewPr>
  <p:slideViewPr>
    <p:cSldViewPr snapToGrid="0">
      <p:cViewPr>
        <p:scale>
          <a:sx n="76" d="100"/>
          <a:sy n="76" d="100"/>
        </p:scale>
        <p:origin x="-1206" y="21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62621043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40a1ad8f27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40a1ad8f2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413cac51f6_1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413cac51f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This plot shows </a:t>
            </a:r>
            <a:r>
              <a:rPr lang="en" dirty="0" smtClean="0"/>
              <a:t>that </a:t>
            </a:r>
            <a:r>
              <a:rPr lang="en" dirty="0"/>
              <a:t>as the LACE score increases, there is a greater chance for the patient to be readmitted. This suggests that it could be a useful measure to predict readmissions.</a:t>
            </a:r>
            <a:endParaRPr dirty="0"/>
          </a:p>
          <a:p>
            <a:pPr marL="0" lvl="0" indent="0" rtl="0">
              <a:spcBef>
                <a:spcPts val="0"/>
              </a:spcBef>
              <a:spcAft>
                <a:spcPts val="0"/>
              </a:spcAft>
              <a:buNone/>
            </a:pPr>
            <a:endParaRPr dirty="0"/>
          </a:p>
          <a:p>
            <a:pPr marL="0" lvl="0" indent="0" rtl="0">
              <a:spcBef>
                <a:spcPts val="0"/>
              </a:spcBef>
              <a:spcAft>
                <a:spcPts val="0"/>
              </a:spcAft>
              <a:buNone/>
            </a:pPr>
            <a:endParaRPr dirty="0"/>
          </a:p>
          <a:p>
            <a:pPr marL="0" lvl="0" indent="0" rtl="0">
              <a:spcBef>
                <a:spcPts val="0"/>
              </a:spcBef>
              <a:spcAft>
                <a:spcPts val="0"/>
              </a:spcAft>
              <a:buNone/>
            </a:pPr>
            <a:r>
              <a:rPr lang="en" dirty="0"/>
              <a:t>myplot &lt;- ggplot() + geom_bar(aes(x=c(1:17),y=percentage), stat='identity') + xlab('LACE Score') + ylab('% Patients Readmitted') + ggtitle('Percentage of Patients Readmitted Over LACE Scores')</a:t>
            </a:r>
            <a:endParaRPr dirty="0"/>
          </a:p>
          <a:p>
            <a:pPr marL="0" lvl="0" indent="0" rtl="0">
              <a:spcBef>
                <a:spcPts val="0"/>
              </a:spcBef>
              <a:spcAft>
                <a:spcPts val="0"/>
              </a:spcAft>
              <a:buNone/>
            </a:pPr>
            <a:endParaRPr dirty="0"/>
          </a:p>
          <a:p>
            <a:pPr marL="0" lvl="0" indent="0">
              <a:spcBef>
                <a:spcPts val="0"/>
              </a:spcBef>
              <a:spcAft>
                <a:spcPts val="0"/>
              </a:spcAft>
              <a:buNone/>
            </a:pPr>
            <a:r>
              <a:rPr lang="en" dirty="0"/>
              <a:t># https://felixfan.github.io/ggplot2-remove-grid-background-margin/</a:t>
            </a:r>
            <a:endParaRPr dirty="0"/>
          </a:p>
          <a:p>
            <a:pPr marL="0" lvl="0" indent="0" rtl="0">
              <a:spcBef>
                <a:spcPts val="0"/>
              </a:spcBef>
              <a:spcAft>
                <a:spcPts val="0"/>
              </a:spcAft>
              <a:buNone/>
            </a:pPr>
            <a:endParaRPr dirty="0"/>
          </a:p>
          <a:p>
            <a:pPr marL="0" lvl="0" indent="0" rtl="0">
              <a:spcBef>
                <a:spcPts val="0"/>
              </a:spcBef>
              <a:spcAft>
                <a:spcPts val="0"/>
              </a:spcAft>
              <a:buNone/>
            </a:pPr>
            <a:r>
              <a:rPr lang="en" dirty="0"/>
              <a:t>myplot + theme_bw() + theme(panel.border = element_blank(), panel.grid.major = element_blank(), panel.grid.minor = element_blank(), axis.line = element_line(colour = "black"))</a:t>
            </a:r>
            <a:endParaRPr dirty="0"/>
          </a:p>
          <a:p>
            <a:pPr marL="0" lvl="0" indent="0" rtl="0">
              <a:spcBef>
                <a:spcPts val="0"/>
              </a:spcBef>
              <a:spcAft>
                <a:spcPts val="0"/>
              </a:spcAft>
              <a:buNone/>
            </a:pPr>
            <a:endParaRPr dirty="0"/>
          </a:p>
          <a:p>
            <a:pPr marL="0" lvl="0" indent="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40a1ad8f27_3_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40a1ad8f27_3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02272"/>
              </a:lnSpc>
              <a:spcBef>
                <a:spcPts val="0"/>
              </a:spcBef>
              <a:spcAft>
                <a:spcPts val="0"/>
              </a:spcAft>
              <a:buNone/>
            </a:pPr>
            <a:endParaRPr dirty="0">
              <a:highlight>
                <a:srgbClr val="FFFFFF"/>
              </a:highlight>
            </a:endParaRPr>
          </a:p>
          <a:p>
            <a:pPr marL="0" lvl="0" indent="0" rtl="0">
              <a:lnSpc>
                <a:spcPct val="102272"/>
              </a:lnSpc>
              <a:spcBef>
                <a:spcPts val="0"/>
              </a:spcBef>
              <a:spcAft>
                <a:spcPts val="0"/>
              </a:spcAft>
              <a:buNone/>
            </a:pPr>
            <a:r>
              <a:rPr lang="en" dirty="0">
                <a:highlight>
                  <a:srgbClr val="FFFFFF"/>
                </a:highlight>
              </a:rPr>
              <a:t>Slot "y.values":</a:t>
            </a:r>
            <a:br>
              <a:rPr lang="en" dirty="0">
                <a:highlight>
                  <a:srgbClr val="FFFFFF"/>
                </a:highlight>
              </a:rPr>
            </a:br>
            <a:r>
              <a:rPr lang="en" dirty="0">
                <a:highlight>
                  <a:srgbClr val="FFFFFF"/>
                </a:highlight>
              </a:rPr>
              <a:t>[[1]]</a:t>
            </a:r>
            <a:br>
              <a:rPr lang="en" dirty="0">
                <a:highlight>
                  <a:srgbClr val="FFFFFF"/>
                </a:highlight>
              </a:rPr>
            </a:br>
            <a:r>
              <a:rPr lang="en" dirty="0">
                <a:highlight>
                  <a:srgbClr val="FFFFFF"/>
                </a:highlight>
              </a:rPr>
              <a:t>[1] 0.6476649</a:t>
            </a:r>
            <a:endParaRPr dirty="0">
              <a:highlight>
                <a:srgbClr val="FFFFFF"/>
              </a:highlight>
            </a:endParaRPr>
          </a:p>
          <a:p>
            <a:pPr marL="0" lvl="0" indent="0"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40a1ad8f27_3_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40a1ad8f27_3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1000" dirty="0">
                <a:solidFill>
                  <a:schemeClr val="accent1"/>
                </a:solidFill>
                <a:latin typeface="Lato"/>
                <a:ea typeface="Lato"/>
                <a:cs typeface="Lato"/>
                <a:sym typeface="Lato"/>
              </a:rPr>
              <a:t>35432 *0.15 = 5180</a:t>
            </a:r>
            <a:endParaRPr sz="1000" dirty="0">
              <a:solidFill>
                <a:schemeClr val="accent1"/>
              </a:solidFill>
              <a:latin typeface="Lato"/>
              <a:ea typeface="Lato"/>
              <a:cs typeface="Lato"/>
              <a:sym typeface="Lato"/>
            </a:endParaRPr>
          </a:p>
          <a:p>
            <a:pPr marL="0" lvl="0" indent="0" rtl="0">
              <a:lnSpc>
                <a:spcPct val="100000"/>
              </a:lnSpc>
              <a:spcBef>
                <a:spcPts val="1600"/>
              </a:spcBef>
              <a:spcAft>
                <a:spcPts val="0"/>
              </a:spcAft>
              <a:buNone/>
            </a:pPr>
            <a:r>
              <a:rPr lang="en" sz="1000" dirty="0">
                <a:solidFill>
                  <a:schemeClr val="accent1"/>
                </a:solidFill>
                <a:latin typeface="Lato"/>
                <a:ea typeface="Lato"/>
                <a:cs typeface="Lato"/>
                <a:sym typeface="Lato"/>
              </a:rPr>
              <a:t>5180*0.7 = 3626 identified, and if it can be avoided results in about (3636*13600=$49,449,600) Even if half of these admits are avoided it results in significant cost savings.</a:t>
            </a:r>
            <a:endParaRPr sz="1000" dirty="0">
              <a:solidFill>
                <a:schemeClr val="accent1"/>
              </a:solidFill>
              <a:latin typeface="Lato"/>
              <a:ea typeface="Lato"/>
              <a:cs typeface="Lato"/>
              <a:sym typeface="Lato"/>
            </a:endParaRPr>
          </a:p>
          <a:p>
            <a:pPr marL="0" lvl="0" indent="0" rtl="0">
              <a:lnSpc>
                <a:spcPct val="100000"/>
              </a:lnSpc>
              <a:spcBef>
                <a:spcPts val="1600"/>
              </a:spcBef>
              <a:spcAft>
                <a:spcPts val="0"/>
              </a:spcAft>
              <a:buNone/>
            </a:pPr>
            <a:r>
              <a:rPr lang="en" sz="1000" dirty="0">
                <a:solidFill>
                  <a:schemeClr val="accent1"/>
                </a:solidFill>
                <a:latin typeface="Lato"/>
                <a:ea typeface="Lato"/>
                <a:cs typeface="Lato"/>
                <a:sym typeface="Lato"/>
              </a:rPr>
              <a:t>Even if 50% are readmissions that are avoided: </a:t>
            </a:r>
            <a:endParaRPr sz="1000" dirty="0">
              <a:solidFill>
                <a:schemeClr val="accent1"/>
              </a:solidFill>
              <a:latin typeface="Lato"/>
              <a:ea typeface="Lato"/>
              <a:cs typeface="Lato"/>
              <a:sym typeface="Lato"/>
            </a:endParaRPr>
          </a:p>
          <a:p>
            <a:pPr marL="0" lvl="0" indent="0" rtl="0">
              <a:lnSpc>
                <a:spcPct val="100000"/>
              </a:lnSpc>
              <a:spcBef>
                <a:spcPts val="1600"/>
              </a:spcBef>
              <a:spcAft>
                <a:spcPts val="0"/>
              </a:spcAft>
              <a:buNone/>
            </a:pPr>
            <a:r>
              <a:rPr lang="en" sz="1000" dirty="0">
                <a:solidFill>
                  <a:schemeClr val="accent1"/>
                </a:solidFill>
                <a:latin typeface="Lato"/>
                <a:ea typeface="Lato"/>
                <a:cs typeface="Lato"/>
                <a:sym typeface="Lato"/>
              </a:rPr>
              <a:t>Positive Predictive value: 20.5% Negative Predictive value: 90.3%</a:t>
            </a:r>
            <a:endParaRPr sz="1000" dirty="0">
              <a:solidFill>
                <a:schemeClr val="accent1"/>
              </a:solidFill>
              <a:latin typeface="Lato"/>
              <a:ea typeface="Lato"/>
              <a:cs typeface="Lato"/>
              <a:sym typeface="Lato"/>
            </a:endParaRPr>
          </a:p>
          <a:p>
            <a:pPr marL="0" lvl="0" indent="0" rtl="0">
              <a:lnSpc>
                <a:spcPct val="100000"/>
              </a:lnSpc>
              <a:spcBef>
                <a:spcPts val="1600"/>
              </a:spcBef>
              <a:spcAft>
                <a:spcPts val="0"/>
              </a:spcAft>
              <a:buNone/>
            </a:pPr>
            <a:r>
              <a:rPr lang="en" sz="1000" dirty="0">
                <a:solidFill>
                  <a:schemeClr val="accent1"/>
                </a:solidFill>
                <a:latin typeface="Lato"/>
                <a:ea typeface="Lato"/>
                <a:cs typeface="Lato"/>
                <a:sym typeface="Lato"/>
              </a:rPr>
              <a:t>The LACE score as a single predictor is moderately discriminatory of 30 day readmissions.</a:t>
            </a:r>
            <a:endParaRPr sz="1000" dirty="0">
              <a:solidFill>
                <a:schemeClr val="accent1"/>
              </a:solidFill>
              <a:latin typeface="Lato"/>
              <a:ea typeface="Lato"/>
              <a:cs typeface="Lato"/>
              <a:sym typeface="Lato"/>
            </a:endParaRPr>
          </a:p>
          <a:p>
            <a:pPr marL="0" lvl="0" indent="0" rtl="0">
              <a:lnSpc>
                <a:spcPct val="100000"/>
              </a:lnSpc>
              <a:spcBef>
                <a:spcPts val="1600"/>
              </a:spcBef>
              <a:spcAft>
                <a:spcPts val="0"/>
              </a:spcAft>
              <a:buNone/>
            </a:pPr>
            <a:r>
              <a:rPr lang="en" sz="1000" dirty="0">
                <a:solidFill>
                  <a:schemeClr val="accent1"/>
                </a:solidFill>
                <a:latin typeface="Lato"/>
                <a:ea typeface="Lato"/>
                <a:cs typeface="Lato"/>
                <a:sym typeface="Lato"/>
              </a:rPr>
              <a:t>By identifying 70% of possible readmissions, there is a better chance of reducing the number of readmissions and increasing the costs saved from the reduced readmissions and reduced penalties.</a:t>
            </a:r>
            <a:endParaRPr sz="1000" dirty="0">
              <a:solidFill>
                <a:schemeClr val="accent1"/>
              </a:solidFill>
              <a:latin typeface="Lato"/>
              <a:ea typeface="Lato"/>
              <a:cs typeface="Lato"/>
              <a:sym typeface="Lato"/>
            </a:endParaRPr>
          </a:p>
          <a:p>
            <a:pPr marL="457200" lvl="0" indent="-292100" rtl="0">
              <a:lnSpc>
                <a:spcPct val="100000"/>
              </a:lnSpc>
              <a:spcBef>
                <a:spcPts val="1600"/>
              </a:spcBef>
              <a:spcAft>
                <a:spcPts val="0"/>
              </a:spcAft>
              <a:buClr>
                <a:schemeClr val="accent1"/>
              </a:buClr>
              <a:buSzPts val="1000"/>
              <a:buFont typeface="Lato"/>
              <a:buChar char="-"/>
            </a:pPr>
            <a:r>
              <a:rPr lang="en" sz="1000" dirty="0">
                <a:solidFill>
                  <a:schemeClr val="accent1"/>
                </a:solidFill>
                <a:latin typeface="Lato"/>
                <a:ea typeface="Lato"/>
                <a:cs typeface="Lato"/>
                <a:sym typeface="Lato"/>
              </a:rPr>
              <a:t>34532 patient data points used</a:t>
            </a:r>
            <a:endParaRPr sz="1000" dirty="0">
              <a:solidFill>
                <a:schemeClr val="accent1"/>
              </a:solidFill>
              <a:latin typeface="Lato"/>
              <a:ea typeface="Lato"/>
              <a:cs typeface="Lato"/>
              <a:sym typeface="Lato"/>
            </a:endParaRPr>
          </a:p>
          <a:p>
            <a:pPr marL="457200" lvl="0" indent="-292100" rtl="0">
              <a:lnSpc>
                <a:spcPct val="100000"/>
              </a:lnSpc>
              <a:spcBef>
                <a:spcPts val="0"/>
              </a:spcBef>
              <a:spcAft>
                <a:spcPts val="0"/>
              </a:spcAft>
              <a:buClr>
                <a:schemeClr val="accent1"/>
              </a:buClr>
              <a:buSzPts val="1000"/>
              <a:buFont typeface="Lato"/>
              <a:buChar char="-"/>
            </a:pPr>
            <a:r>
              <a:rPr lang="en" sz="1000" dirty="0">
                <a:solidFill>
                  <a:schemeClr val="accent1"/>
                </a:solidFill>
                <a:latin typeface="Lato"/>
                <a:ea typeface="Lato"/>
                <a:cs typeface="Lato"/>
                <a:sym typeface="Lato"/>
              </a:rPr>
              <a:t>Model trained on 80% data and tested on 20% data</a:t>
            </a:r>
            <a:endParaRPr sz="1000" dirty="0">
              <a:solidFill>
                <a:schemeClr val="accent1"/>
              </a:solidFill>
              <a:latin typeface="Lato"/>
              <a:ea typeface="Lato"/>
              <a:cs typeface="Lato"/>
              <a:sym typeface="Lato"/>
            </a:endParaRPr>
          </a:p>
          <a:p>
            <a:pPr marL="457200" lvl="0" indent="-292100" rtl="0">
              <a:lnSpc>
                <a:spcPct val="100000"/>
              </a:lnSpc>
              <a:spcBef>
                <a:spcPts val="0"/>
              </a:spcBef>
              <a:spcAft>
                <a:spcPts val="0"/>
              </a:spcAft>
              <a:buClr>
                <a:schemeClr val="accent1"/>
              </a:buClr>
              <a:buSzPts val="1000"/>
              <a:buFont typeface="Lato"/>
              <a:buChar char="-"/>
            </a:pPr>
            <a:r>
              <a:rPr lang="en" sz="1000" dirty="0">
                <a:solidFill>
                  <a:schemeClr val="accent1"/>
                </a:solidFill>
                <a:latin typeface="Lato"/>
                <a:ea typeface="Lato"/>
                <a:cs typeface="Lato"/>
                <a:sym typeface="Lato"/>
              </a:rPr>
              <a:t>Validation of the LACE score will be performed following implementation</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40a1ad8f27_3_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40a1ad8f27_3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Communication strategy: department / staff meetings, journal clubs, roadshows</a:t>
            </a:r>
            <a:endParaRPr dirty="0"/>
          </a:p>
          <a:p>
            <a:pPr marL="0" lvl="0" indent="0" rtl="0">
              <a:spcBef>
                <a:spcPts val="0"/>
              </a:spcBef>
              <a:spcAft>
                <a:spcPts val="0"/>
              </a:spcAft>
              <a:buNone/>
            </a:pPr>
            <a:r>
              <a:rPr lang="en" dirty="0"/>
              <a:t>Hospitalists / palliative</a:t>
            </a:r>
            <a:endParaRPr dirty="0"/>
          </a:p>
          <a:p>
            <a:pPr marL="0" lvl="0" indent="0" rtl="0">
              <a:spcBef>
                <a:spcPts val="0"/>
              </a:spcBef>
              <a:spcAft>
                <a:spcPts val="0"/>
              </a:spcAft>
              <a:buNone/>
            </a:pPr>
            <a:r>
              <a:rPr lang="en" dirty="0"/>
              <a:t>Transition care nurses / pharmacists</a:t>
            </a:r>
            <a:endParaRPr dirty="0"/>
          </a:p>
          <a:p>
            <a:pPr marL="0" lvl="0" indent="0" rtl="0">
              <a:spcBef>
                <a:spcPts val="0"/>
              </a:spcBef>
              <a:spcAft>
                <a:spcPts val="0"/>
              </a:spcAft>
              <a:buNone/>
            </a:pPr>
            <a:r>
              <a:rPr lang="en" dirty="0"/>
              <a:t>Care coordinators</a:t>
            </a:r>
            <a:endParaRPr dirty="0"/>
          </a:p>
          <a:p>
            <a:pPr marL="0" lvl="0" indent="0" rtl="0">
              <a:spcBef>
                <a:spcPts val="0"/>
              </a:spcBef>
              <a:spcAft>
                <a:spcPts val="0"/>
              </a:spcAft>
              <a:buNone/>
            </a:pPr>
            <a:endParaRPr dirty="0"/>
          </a:p>
          <a:p>
            <a:pPr marL="0" lvl="0" indent="0" rtl="0">
              <a:spcBef>
                <a:spcPts val="0"/>
              </a:spcBef>
              <a:spcAft>
                <a:spcPts val="0"/>
              </a:spcAft>
              <a:buNone/>
            </a:pPr>
            <a:r>
              <a:rPr lang="en" dirty="0"/>
              <a:t>Integrate into existing workflow</a:t>
            </a:r>
            <a:endParaRPr dirty="0"/>
          </a:p>
          <a:p>
            <a:pPr marL="0" lvl="0" indent="0" rtl="0">
              <a:spcBef>
                <a:spcPts val="0"/>
              </a:spcBef>
              <a:spcAft>
                <a:spcPts val="0"/>
              </a:spcAft>
              <a:buNone/>
            </a:pPr>
            <a:r>
              <a:rPr lang="en" dirty="0"/>
              <a:t>Easy access in reports and lists</a:t>
            </a:r>
            <a:endParaRPr dirty="0"/>
          </a:p>
          <a:p>
            <a:pPr marL="0" lvl="0" indent="0">
              <a:spcBef>
                <a:spcPts val="0"/>
              </a:spcBef>
              <a:spcAft>
                <a:spcPts val="0"/>
              </a:spcAft>
              <a:buNone/>
            </a:pPr>
            <a:r>
              <a:rPr lang="en" dirty="0"/>
              <a:t>Clear guidance to next steps</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413cac51f6_2_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413cac51f6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Design custom print group</a:t>
            </a:r>
            <a:endParaRPr/>
          </a:p>
          <a:p>
            <a:pPr marL="0" lvl="0" indent="0" rtl="0">
              <a:spcBef>
                <a:spcPts val="0"/>
              </a:spcBef>
              <a:spcAft>
                <a:spcPts val="0"/>
              </a:spcAft>
              <a:buNone/>
            </a:pPr>
            <a:r>
              <a:rPr lang="en"/>
              <a:t>Add LACE Score column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40a1ad8f27_1_7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40a1ad8f27_1_7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413cac51f6_0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413cac51f6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40a1ad8f27_3_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40a1ad8f27_3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Reducing Readmission as corporate quality agenda</a:t>
            </a:r>
            <a:endParaRPr/>
          </a:p>
          <a:p>
            <a:pPr marL="0" lvl="0" indent="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40a1ad8f27_1_5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40a1ad8f27_1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40a1ad8f27_1_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40a1ad8f27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40a1ad8f27_1_7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40a1ad8f27_1_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5169/(29363+5169)</a:t>
            </a:r>
            <a:endParaRPr/>
          </a:p>
          <a:p>
            <a:pPr marL="0" lvl="0" indent="0" rtl="0">
              <a:spcBef>
                <a:spcPts val="0"/>
              </a:spcBef>
              <a:spcAft>
                <a:spcPts val="0"/>
              </a:spcAft>
              <a:buNone/>
            </a:pPr>
            <a:r>
              <a:rPr lang="en"/>
              <a:t>Readmit30 = 1 / (readmit30 = 1 + readmit30 = 0)</a:t>
            </a:r>
            <a:endParaRPr/>
          </a:p>
          <a:p>
            <a:pPr marL="0" lvl="0" indent="0" rtl="0">
              <a:spcBef>
                <a:spcPts val="0"/>
              </a:spcBef>
              <a:spcAft>
                <a:spcPts val="0"/>
              </a:spcAft>
              <a:buNone/>
            </a:pPr>
            <a:endParaRPr/>
          </a:p>
          <a:p>
            <a:pPr marL="0" lvl="0" indent="0" rtl="0">
              <a:spcBef>
                <a:spcPts val="0"/>
              </a:spcBef>
              <a:spcAft>
                <a:spcPts val="0"/>
              </a:spcAft>
              <a:buNone/>
            </a:pPr>
            <a:r>
              <a:rPr lang="en"/>
              <a:t>Oregon Hospital Transformation Performance Program (HTPP)</a:t>
            </a:r>
            <a:endParaRPr/>
          </a:p>
          <a:p>
            <a:pPr marL="0" lvl="0" indent="0" rtl="0">
              <a:spcBef>
                <a:spcPts val="0"/>
              </a:spcBef>
              <a:spcAft>
                <a:spcPts val="0"/>
              </a:spcAft>
              <a:buNone/>
            </a:pPr>
            <a:endParaRPr/>
          </a:p>
          <a:p>
            <a:pPr marL="0" lvl="0" indent="0" rtl="0">
              <a:spcBef>
                <a:spcPts val="0"/>
              </a:spcBef>
              <a:spcAft>
                <a:spcPts val="0"/>
              </a:spcAft>
              <a:buNone/>
            </a:pPr>
            <a:r>
              <a:rPr lang="en"/>
              <a:t>“An admission to an acute care hospital within 30 days of discharge from an acute care hospital.”</a:t>
            </a:r>
            <a:endParaRPr/>
          </a:p>
          <a:p>
            <a:pPr marL="0" lvl="0" indent="0" rtl="0">
              <a:spcBef>
                <a:spcPts val="0"/>
              </a:spcBef>
              <a:spcAft>
                <a:spcPts val="0"/>
              </a:spcAft>
              <a:buNone/>
            </a:pPr>
            <a:endParaRPr/>
          </a:p>
          <a:p>
            <a:pPr marL="0" lvl="0" indent="0" rtl="0">
              <a:spcBef>
                <a:spcPts val="0"/>
              </a:spcBef>
              <a:spcAft>
                <a:spcPts val="0"/>
              </a:spcAft>
              <a:buNone/>
            </a:pPr>
            <a:r>
              <a:rPr lang="en"/>
              <a:t>Horwitz L, Partovian C, Lin Z, Herrin J, Grady J, Conover M, Montague J, Dillaway C, Bartczak K, Ross J, Bernheim S. Hospital-wide all-cause unplanned readmission measure: final technical report. Centers for Medicare and Medicaid Services. 2012 Jul.</a:t>
            </a: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40a1ad8f27_1_7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40a1ad8f27_1_7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Median LOS = 4 days</a:t>
            </a:r>
            <a:endParaRPr/>
          </a:p>
          <a:p>
            <a:pPr marL="0" lvl="0" indent="0">
              <a:spcBef>
                <a:spcPts val="0"/>
              </a:spcBef>
              <a:spcAft>
                <a:spcPts val="0"/>
              </a:spcAft>
              <a:buNone/>
            </a:pPr>
            <a:r>
              <a:rPr lang="en"/>
              <a:t>$3,400 x 4 days = $13,600</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413cac51f6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413cac51f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40a1ad8f27_1_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40a1ad8f27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spcBef>
                <a:spcPts val="0"/>
              </a:spcBef>
              <a:spcAft>
                <a:spcPts val="0"/>
              </a:spcAft>
              <a:buSzPts val="1100"/>
              <a:buAutoNum type="arabicPeriod"/>
            </a:pPr>
            <a:r>
              <a:rPr lang="en"/>
              <a:t>acute myocardial infarction (AMI)</a:t>
            </a:r>
            <a:endParaRPr/>
          </a:p>
          <a:p>
            <a:pPr marL="457200" lvl="0" indent="-298450">
              <a:spcBef>
                <a:spcPts val="0"/>
              </a:spcBef>
              <a:spcAft>
                <a:spcPts val="0"/>
              </a:spcAft>
              <a:buSzPts val="1100"/>
              <a:buAutoNum type="arabicPeriod"/>
            </a:pPr>
            <a:r>
              <a:rPr lang="en"/>
              <a:t>heart failure (HF)</a:t>
            </a:r>
            <a:endParaRPr/>
          </a:p>
          <a:p>
            <a:pPr marL="457200" lvl="0" indent="-298450">
              <a:spcBef>
                <a:spcPts val="0"/>
              </a:spcBef>
              <a:spcAft>
                <a:spcPts val="0"/>
              </a:spcAft>
              <a:buSzPts val="1100"/>
              <a:buAutoNum type="arabicPeriod"/>
            </a:pPr>
            <a:r>
              <a:rPr lang="en"/>
              <a:t>pneumonia</a:t>
            </a:r>
            <a:endParaRPr/>
          </a:p>
          <a:p>
            <a:pPr marL="457200" lvl="0" indent="-298450">
              <a:spcBef>
                <a:spcPts val="0"/>
              </a:spcBef>
              <a:spcAft>
                <a:spcPts val="0"/>
              </a:spcAft>
              <a:buClr>
                <a:srgbClr val="0000FF"/>
              </a:buClr>
              <a:buSzPts val="1100"/>
              <a:buAutoNum type="arabicPeriod"/>
            </a:pPr>
            <a:r>
              <a:rPr lang="en">
                <a:solidFill>
                  <a:srgbClr val="0000FF"/>
                </a:solidFill>
              </a:rPr>
              <a:t>chronic obstructive pulmonary disease (COPD)</a:t>
            </a:r>
            <a:endParaRPr>
              <a:solidFill>
                <a:srgbClr val="0000FF"/>
              </a:solidFill>
            </a:endParaRPr>
          </a:p>
          <a:p>
            <a:pPr marL="457200" lvl="0" indent="-298450" rtl="0">
              <a:spcBef>
                <a:spcPts val="0"/>
              </a:spcBef>
              <a:spcAft>
                <a:spcPts val="0"/>
              </a:spcAft>
              <a:buClr>
                <a:srgbClr val="0000FF"/>
              </a:buClr>
              <a:buSzPts val="1100"/>
              <a:buAutoNum type="arabicPeriod"/>
            </a:pPr>
            <a:r>
              <a:rPr lang="en">
                <a:solidFill>
                  <a:srgbClr val="0000FF"/>
                </a:solidFill>
              </a:rPr>
              <a:t>elective primary total hip and/or total knee arthroplasty (THA/TKA)</a:t>
            </a:r>
            <a:endParaRPr>
              <a:solidFill>
                <a:srgbClr val="0000FF"/>
              </a:solidFill>
            </a:endParaRPr>
          </a:p>
          <a:p>
            <a:pPr marL="457200" lvl="0" indent="-298450">
              <a:spcBef>
                <a:spcPts val="0"/>
              </a:spcBef>
              <a:spcAft>
                <a:spcPts val="0"/>
              </a:spcAft>
              <a:buClr>
                <a:srgbClr val="980000"/>
              </a:buClr>
              <a:buSzPts val="1100"/>
              <a:buAutoNum type="arabicPeriod"/>
            </a:pPr>
            <a:r>
              <a:rPr lang="en">
                <a:solidFill>
                  <a:srgbClr val="980000"/>
                </a:solidFill>
              </a:rPr>
              <a:t>coronary artery bypass graft (CABG) surgeries</a:t>
            </a:r>
            <a:endParaRPr>
              <a:solidFill>
                <a:srgbClr val="980000"/>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40a1ad8f27_3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40a1ad8f2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600"/>
              </a:spcBef>
              <a:spcAft>
                <a:spcPts val="0"/>
              </a:spcAft>
              <a:buNone/>
            </a:pPr>
            <a:r>
              <a:rPr lang="en"/>
              <a:t>We propose the use of a LACE score to predict readmission risk among patients.</a:t>
            </a:r>
            <a:endParaRPr/>
          </a:p>
          <a:p>
            <a:pPr marL="0" lvl="0" indent="0" rtl="0">
              <a:lnSpc>
                <a:spcPct val="115000"/>
              </a:lnSpc>
              <a:spcBef>
                <a:spcPts val="600"/>
              </a:spcBef>
              <a:spcAft>
                <a:spcPts val="0"/>
              </a:spcAft>
              <a:buNone/>
            </a:pPr>
            <a:r>
              <a:rPr lang="en"/>
              <a:t>This score can be used potentially to stratify patients by their risk for readmission, enabling care coordinators, nurses and physicians to appropriately channel effort and resources to better manage the transition of care for patients. Reduced readmissions could lead to improved quality of cae and patient satisfaction.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40a1ad8f27_3_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40a1ad8f27_3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The four components of the LACE score are the Length of Stay (for how many days the patient was admitted), the Acuity which depends on whether the in patient admit was through the ER or not, the presence of co-morbidities (for this model it specifically meant the presence or absence of CHF and CVD), and the number of ER visits the patient has had in the past 6 months from the date of admission to the hospital. The sum of these four components is the LACE score, which could range from </a:t>
            </a:r>
            <a:r>
              <a:rPr lang="en" dirty="0" smtClean="0"/>
              <a:t>1 </a:t>
            </a:r>
            <a:r>
              <a:rPr lang="en" dirty="0"/>
              <a:t>to 19.</a:t>
            </a:r>
            <a:endParaRPr dirty="0"/>
          </a:p>
          <a:p>
            <a:pPr marL="0" lvl="0" indent="0" rtl="0">
              <a:spcBef>
                <a:spcPts val="0"/>
              </a:spcBef>
              <a:spcAft>
                <a:spcPts val="0"/>
              </a:spcAft>
              <a:buNone/>
            </a:pPr>
            <a:r>
              <a:rPr lang="en" dirty="0"/>
              <a:t>The data for the calculating the LACE score and modeling  is abstracted from the EHR (Patient encounter data, ICD codes for diagnosis) of 34532 patients.</a:t>
            </a:r>
            <a:endParaRPr dirty="0"/>
          </a:p>
          <a:p>
            <a:pPr marL="0" lvl="0" indent="0">
              <a:spcBef>
                <a:spcPts val="0"/>
              </a:spcBef>
              <a:spcAft>
                <a:spcPts val="0"/>
              </a:spcAft>
              <a:buNone/>
            </a:pPr>
            <a:r>
              <a:rPr lang="en" dirty="0"/>
              <a:t>The use of the LACE score model has been tested and validated by a group in Canada and has been implemented successfully at other locations within the hospital network.</a:t>
            </a:r>
            <a:endParaRPr dirty="0"/>
          </a:p>
          <a:p>
            <a:pPr marL="0" lvl="0" indent="0">
              <a:spcBef>
                <a:spcPts val="0"/>
              </a:spcBef>
              <a:spcAft>
                <a:spcPts val="0"/>
              </a:spcAft>
              <a:buNone/>
            </a:pPr>
            <a:endParaRPr dirty="0"/>
          </a:p>
          <a:p>
            <a:pPr marL="0" lvl="0" indent="0">
              <a:spcBef>
                <a:spcPts val="0"/>
              </a:spcBef>
              <a:spcAft>
                <a:spcPts val="0"/>
              </a:spcAft>
              <a:buNone/>
            </a:pPr>
            <a:r>
              <a:rPr lang="en" dirty="0"/>
              <a:t>And when the LACE score is used in a logistic regression model to predict the readmission, it turns out to be statistically significant. </a:t>
            </a:r>
            <a:endParaRPr dirty="0"/>
          </a:p>
          <a:p>
            <a:pPr marL="0" lvl="0" indent="0">
              <a:spcBef>
                <a:spcPts val="0"/>
              </a:spcBef>
              <a:spcAft>
                <a:spcPts val="0"/>
              </a:spcAft>
              <a:buNone/>
            </a:pPr>
            <a:endParaRPr dirty="0"/>
          </a:p>
          <a:p>
            <a:pPr marL="0" lvl="0" indent="0">
              <a:spcBef>
                <a:spcPts val="0"/>
              </a:spcBef>
              <a:spcAft>
                <a:spcPts val="0"/>
              </a:spcAft>
              <a:buNone/>
            </a:pPr>
            <a:r>
              <a:rPr lang="en" dirty="0"/>
              <a:t>A one unit increase in LACE score leads to about a 21% increase in odds of being readmitted.</a:t>
            </a:r>
            <a:endParaRPr dirty="0"/>
          </a:p>
          <a:p>
            <a:pPr marL="0" lvl="0" indent="0">
              <a:spcBef>
                <a:spcPts val="0"/>
              </a:spcBef>
              <a:spcAft>
                <a:spcPts val="0"/>
              </a:spcAft>
              <a:buNone/>
            </a:pPr>
            <a:endParaRPr dirty="0"/>
          </a:p>
          <a:p>
            <a:pPr marL="0" lvl="0" indent="0"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40a1ad8f27_1_7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40a1ad8f27_1_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This plot shows the distribution of the data used to build the LACE score model.</a:t>
            </a:r>
            <a:endParaRPr/>
          </a:p>
          <a:p>
            <a:pPr marL="0" lvl="0" indent="0" rtl="0">
              <a:spcBef>
                <a:spcPts val="0"/>
              </a:spcBef>
              <a:spcAft>
                <a:spcPts val="0"/>
              </a:spcAft>
              <a:buNone/>
            </a:pPr>
            <a:r>
              <a:rPr lang="en"/>
              <a:t>About 15% of patients admitted in the hospital end up being readmitted within 30 days of discharge.</a:t>
            </a:r>
            <a:endParaRPr/>
          </a:p>
          <a:p>
            <a:pPr marL="0" lvl="0" indent="0" rtl="0">
              <a:spcBef>
                <a:spcPts val="0"/>
              </a:spcBef>
              <a:spcAft>
                <a:spcPts val="0"/>
              </a:spcAft>
              <a:buNone/>
            </a:pPr>
            <a:r>
              <a:rPr lang="en"/>
              <a:t>Although the distributions of LACE scores for these two populations overlap, on an average patients who get readmitted tend to have a higher LACE score.</a:t>
            </a: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r>
              <a:rPr lang="en"/>
              <a:t>myplot2 &lt;- ggplot(data = laceTable, mapping = aes(x=laceScore, fill=readmit30)) + geom_bar(color = "black") + xlab("LACE Score") + ylab("Frequency") + ggtitle("Distribution of LACE Scores")</a:t>
            </a:r>
            <a:endParaRPr/>
          </a:p>
          <a:p>
            <a:pPr marL="0" lvl="0" indent="0" rtl="0">
              <a:spcBef>
                <a:spcPts val="0"/>
              </a:spcBef>
              <a:spcAft>
                <a:spcPts val="0"/>
              </a:spcAft>
              <a:buNone/>
            </a:pPr>
            <a:endParaRPr/>
          </a:p>
          <a:p>
            <a:pPr marL="0" lvl="0" indent="0" rtl="0">
              <a:spcBef>
                <a:spcPts val="0"/>
              </a:spcBef>
              <a:spcAft>
                <a:spcPts val="0"/>
              </a:spcAft>
              <a:buNone/>
            </a:pPr>
            <a:r>
              <a:rPr lang="en"/>
              <a:t># https://felixfan.github.io/ggplot2-remove-grid-background-margin/</a:t>
            </a:r>
            <a:endParaRPr/>
          </a:p>
          <a:p>
            <a:pPr marL="0" lvl="0" indent="0" rtl="0">
              <a:spcBef>
                <a:spcPts val="0"/>
              </a:spcBef>
              <a:spcAft>
                <a:spcPts val="0"/>
              </a:spcAft>
              <a:buNone/>
            </a:pPr>
            <a:endParaRPr/>
          </a:p>
          <a:p>
            <a:pPr marL="0" lvl="0" indent="0">
              <a:spcBef>
                <a:spcPts val="0"/>
              </a:spcBef>
              <a:spcAft>
                <a:spcPts val="0"/>
              </a:spcAft>
              <a:buNone/>
            </a:pPr>
            <a:r>
              <a:rPr lang="en"/>
              <a:t>myplot2 + theme_bw() + theme(panel.border = element_blank(), panel.grid.major = element_blank(), panel.grid.minor = element_blank(), axis.line = element_line(colour = "black"))</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992767"/>
            <a:ext cx="8520600" cy="27369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3778833"/>
            <a:ext cx="8520600" cy="10569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474833"/>
            <a:ext cx="8520600" cy="26181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4202967"/>
            <a:ext cx="8520600" cy="17343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54"/>
        <p:cNvGrpSpPr/>
        <p:nvPr/>
      </p:nvGrpSpPr>
      <p:grpSpPr>
        <a:xfrm>
          <a:off x="0" y="0"/>
          <a:ext cx="0" cy="0"/>
          <a:chOff x="0" y="0"/>
          <a:chExt cx="0" cy="0"/>
        </a:xfrm>
      </p:grpSpPr>
      <p:pic>
        <p:nvPicPr>
          <p:cNvPr id="55" name="Google Shape;55;p14" descr="shutterstock_429987889_edited.jpg"/>
          <p:cNvPicPr preferRelativeResize="0"/>
          <p:nvPr/>
        </p:nvPicPr>
        <p:blipFill rotWithShape="1">
          <a:blip r:embed="rId2">
            <a:alphaModFix/>
          </a:blip>
          <a:srcRect t="21799" b="23591"/>
          <a:stretch/>
        </p:blipFill>
        <p:spPr>
          <a:xfrm>
            <a:off x="0" y="650433"/>
            <a:ext cx="9144000" cy="6207571"/>
          </a:xfrm>
          <a:prstGeom prst="rect">
            <a:avLst/>
          </a:prstGeom>
          <a:noFill/>
          <a:ln>
            <a:noFill/>
          </a:ln>
        </p:spPr>
      </p:pic>
      <p:sp>
        <p:nvSpPr>
          <p:cNvPr id="56" name="Google Shape;56;p14"/>
          <p:cNvSpPr/>
          <p:nvPr/>
        </p:nvSpPr>
        <p:spPr>
          <a:xfrm>
            <a:off x="0" y="0"/>
            <a:ext cx="9144000" cy="6504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57" name="Google Shape;57;p14"/>
          <p:cNvGrpSpPr/>
          <p:nvPr/>
        </p:nvGrpSpPr>
        <p:grpSpPr>
          <a:xfrm>
            <a:off x="830392" y="1588427"/>
            <a:ext cx="745763" cy="61102"/>
            <a:chOff x="4580561" y="2589004"/>
            <a:chExt cx="1064464" cy="25200"/>
          </a:xfrm>
        </p:grpSpPr>
        <p:sp>
          <p:nvSpPr>
            <p:cNvPr id="58" name="Google Shape;58;p1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Google Shape;59;p1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0" name="Google Shape;60;p14"/>
          <p:cNvSpPr txBox="1">
            <a:spLocks noGrp="1"/>
          </p:cNvSpPr>
          <p:nvPr>
            <p:ph type="ctrTitle"/>
          </p:nvPr>
        </p:nvSpPr>
        <p:spPr>
          <a:xfrm>
            <a:off x="729450" y="1763267"/>
            <a:ext cx="7688100" cy="22197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61" name="Google Shape;61;p14"/>
          <p:cNvSpPr txBox="1">
            <a:spLocks noGrp="1"/>
          </p:cNvSpPr>
          <p:nvPr>
            <p:ph type="subTitle" idx="1"/>
          </p:nvPr>
        </p:nvSpPr>
        <p:spPr>
          <a:xfrm>
            <a:off x="729627" y="4230533"/>
            <a:ext cx="7688100" cy="7215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62" name="Google Shape;62;p14"/>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63" name="Google Shape;63;p14"/>
          <p:cNvSpPr txBox="1"/>
          <p:nvPr/>
        </p:nvSpPr>
        <p:spPr>
          <a:xfrm>
            <a:off x="226550" y="104667"/>
            <a:ext cx="998100" cy="429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600">
                <a:latin typeface="Raleway"/>
                <a:ea typeface="Raleway"/>
                <a:cs typeface="Raleway"/>
                <a:sym typeface="Raleway"/>
              </a:rPr>
              <a:t>Confidential</a:t>
            </a:r>
            <a:endParaRPr sz="600" b="1">
              <a:latin typeface="Raleway"/>
              <a:ea typeface="Raleway"/>
              <a:cs typeface="Raleway"/>
              <a:sym typeface="Raleway"/>
            </a:endParaRPr>
          </a:p>
        </p:txBody>
      </p:sp>
      <p:sp>
        <p:nvSpPr>
          <p:cNvPr id="64" name="Google Shape;64;p14"/>
          <p:cNvSpPr txBox="1"/>
          <p:nvPr/>
        </p:nvSpPr>
        <p:spPr>
          <a:xfrm>
            <a:off x="1296767" y="104667"/>
            <a:ext cx="2100600" cy="429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600">
                <a:latin typeface="Raleway"/>
                <a:ea typeface="Raleway"/>
                <a:cs typeface="Raleway"/>
                <a:sym typeface="Raleway"/>
              </a:rPr>
              <a:t>Customized for </a:t>
            </a:r>
            <a:r>
              <a:rPr lang="en" sz="600" b="1">
                <a:latin typeface="Raleway"/>
                <a:ea typeface="Raleway"/>
                <a:cs typeface="Raleway"/>
                <a:sym typeface="Raleway"/>
              </a:rPr>
              <a:t>Lorem Ipsum LLC</a:t>
            </a:r>
            <a:endParaRPr sz="600">
              <a:latin typeface="Raleway"/>
              <a:ea typeface="Raleway"/>
              <a:cs typeface="Raleway"/>
              <a:sym typeface="Raleway"/>
            </a:endParaRPr>
          </a:p>
        </p:txBody>
      </p:sp>
      <p:sp>
        <p:nvSpPr>
          <p:cNvPr id="65" name="Google Shape;65;p14"/>
          <p:cNvSpPr txBox="1"/>
          <p:nvPr/>
        </p:nvSpPr>
        <p:spPr>
          <a:xfrm>
            <a:off x="8213935" y="104667"/>
            <a:ext cx="705900" cy="429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66"/>
        <p:cNvGrpSpPr/>
        <p:nvPr/>
      </p:nvGrpSpPr>
      <p:grpSpPr>
        <a:xfrm>
          <a:off x="0" y="0"/>
          <a:ext cx="0" cy="0"/>
          <a:chOff x="0" y="0"/>
          <a:chExt cx="0" cy="0"/>
        </a:xfrm>
      </p:grpSpPr>
      <p:pic>
        <p:nvPicPr>
          <p:cNvPr id="67" name="Google Shape;67;p15" descr="shutterstock_429987889_edited.jpg"/>
          <p:cNvPicPr preferRelativeResize="0"/>
          <p:nvPr/>
        </p:nvPicPr>
        <p:blipFill rotWithShape="1">
          <a:blip r:embed="rId2">
            <a:alphaModFix/>
          </a:blip>
          <a:srcRect t="21799" b="23591"/>
          <a:stretch/>
        </p:blipFill>
        <p:spPr>
          <a:xfrm>
            <a:off x="0" y="650433"/>
            <a:ext cx="9144000" cy="6207571"/>
          </a:xfrm>
          <a:prstGeom prst="rect">
            <a:avLst/>
          </a:prstGeom>
          <a:noFill/>
          <a:ln>
            <a:noFill/>
          </a:ln>
        </p:spPr>
      </p:pic>
      <p:sp>
        <p:nvSpPr>
          <p:cNvPr id="68" name="Google Shape;68;p15"/>
          <p:cNvSpPr/>
          <p:nvPr/>
        </p:nvSpPr>
        <p:spPr>
          <a:xfrm>
            <a:off x="0" y="0"/>
            <a:ext cx="9144000" cy="6504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69" name="Google Shape;69;p15"/>
          <p:cNvGrpSpPr/>
          <p:nvPr/>
        </p:nvGrpSpPr>
        <p:grpSpPr>
          <a:xfrm>
            <a:off x="830392" y="1588427"/>
            <a:ext cx="745763" cy="61102"/>
            <a:chOff x="4580561" y="2589004"/>
            <a:chExt cx="1064464" cy="25200"/>
          </a:xfrm>
        </p:grpSpPr>
        <p:sp>
          <p:nvSpPr>
            <p:cNvPr id="70" name="Google Shape;70;p1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1" name="Google Shape;71;p1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72" name="Google Shape;72;p15"/>
          <p:cNvSpPr txBox="1">
            <a:spLocks noGrp="1"/>
          </p:cNvSpPr>
          <p:nvPr>
            <p:ph type="ctrTitle"/>
          </p:nvPr>
        </p:nvSpPr>
        <p:spPr>
          <a:xfrm>
            <a:off x="729450" y="1763267"/>
            <a:ext cx="7688100" cy="22197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73" name="Google Shape;73;p15"/>
          <p:cNvSpPr txBox="1">
            <a:spLocks noGrp="1"/>
          </p:cNvSpPr>
          <p:nvPr>
            <p:ph type="subTitle" idx="1"/>
          </p:nvPr>
        </p:nvSpPr>
        <p:spPr>
          <a:xfrm>
            <a:off x="729627" y="4230533"/>
            <a:ext cx="7688100" cy="7215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74" name="Google Shape;74;p15"/>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75" name="Google Shape;75;p15">
            <a:hlinkClick r:id=""/>
          </p:cNvPr>
          <p:cNvSpPr/>
          <p:nvPr/>
        </p:nvSpPr>
        <p:spPr>
          <a:xfrm>
            <a:off x="8280450" y="0"/>
            <a:ext cx="863400" cy="6057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76" name="Google Shape;76;p15">
            <a:hlinkClick r:id=""/>
          </p:cNvPr>
          <p:cNvCxnSpPr/>
          <p:nvPr/>
        </p:nvCxnSpPr>
        <p:spPr>
          <a:xfrm>
            <a:off x="8598817" y="28846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7" name="Google Shape;77;p15">
            <a:hlinkClick r:id=""/>
          </p:cNvPr>
          <p:cNvCxnSpPr/>
          <p:nvPr/>
        </p:nvCxnSpPr>
        <p:spPr>
          <a:xfrm>
            <a:off x="8598817" y="33351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8" name="Google Shape;78;p15">
            <a:hlinkClick r:id=""/>
          </p:cNvPr>
          <p:cNvCxnSpPr/>
          <p:nvPr/>
        </p:nvCxnSpPr>
        <p:spPr>
          <a:xfrm>
            <a:off x="8598817" y="378567"/>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79"/>
        <p:cNvGrpSpPr/>
        <p:nvPr/>
      </p:nvGrpSpPr>
      <p:grpSpPr>
        <a:xfrm>
          <a:off x="0" y="0"/>
          <a:ext cx="0" cy="0"/>
          <a:chOff x="0" y="0"/>
          <a:chExt cx="0" cy="0"/>
        </a:xfrm>
      </p:grpSpPr>
      <p:grpSp>
        <p:nvGrpSpPr>
          <p:cNvPr id="80" name="Google Shape;80;p16"/>
          <p:cNvGrpSpPr/>
          <p:nvPr/>
        </p:nvGrpSpPr>
        <p:grpSpPr>
          <a:xfrm>
            <a:off x="830392" y="1588427"/>
            <a:ext cx="745763" cy="61102"/>
            <a:chOff x="4580561" y="2589004"/>
            <a:chExt cx="1064464" cy="25200"/>
          </a:xfrm>
        </p:grpSpPr>
        <p:sp>
          <p:nvSpPr>
            <p:cNvPr id="81" name="Google Shape;81;p16"/>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Google Shape;82;p16"/>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3" name="Google Shape;83;p16"/>
          <p:cNvSpPr txBox="1">
            <a:spLocks noGrp="1"/>
          </p:cNvSpPr>
          <p:nvPr>
            <p:ph type="title"/>
          </p:nvPr>
        </p:nvSpPr>
        <p:spPr>
          <a:xfrm>
            <a:off x="729450" y="1763267"/>
            <a:ext cx="7688400" cy="20247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84" name="Google Shape;84;p16"/>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
        <p:nvSpPr>
          <p:cNvPr id="85" name="Google Shape;85;p16">
            <a:hlinkClick r:id=""/>
          </p:cNvPr>
          <p:cNvSpPr/>
          <p:nvPr/>
        </p:nvSpPr>
        <p:spPr>
          <a:xfrm>
            <a:off x="8280450" y="0"/>
            <a:ext cx="863400" cy="605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86" name="Google Shape;86;p16">
            <a:hlinkClick r:id=""/>
          </p:cNvPr>
          <p:cNvCxnSpPr/>
          <p:nvPr/>
        </p:nvCxnSpPr>
        <p:spPr>
          <a:xfrm>
            <a:off x="8598817" y="288467"/>
            <a:ext cx="216300" cy="0"/>
          </a:xfrm>
          <a:prstGeom prst="straightConnector1">
            <a:avLst/>
          </a:prstGeom>
          <a:noFill/>
          <a:ln w="9525" cap="flat" cmpd="sng">
            <a:solidFill>
              <a:schemeClr val="lt2"/>
            </a:solidFill>
            <a:prstDash val="solid"/>
            <a:round/>
            <a:headEnd type="none" w="med" len="med"/>
            <a:tailEnd type="none" w="med" len="med"/>
          </a:ln>
        </p:spPr>
      </p:cxnSp>
      <p:cxnSp>
        <p:nvCxnSpPr>
          <p:cNvPr id="87" name="Google Shape;87;p16">
            <a:hlinkClick r:id=""/>
          </p:cNvPr>
          <p:cNvCxnSpPr/>
          <p:nvPr/>
        </p:nvCxnSpPr>
        <p:spPr>
          <a:xfrm>
            <a:off x="8598817" y="333517"/>
            <a:ext cx="216300" cy="0"/>
          </a:xfrm>
          <a:prstGeom prst="straightConnector1">
            <a:avLst/>
          </a:prstGeom>
          <a:noFill/>
          <a:ln w="9525" cap="flat" cmpd="sng">
            <a:solidFill>
              <a:schemeClr val="lt2"/>
            </a:solidFill>
            <a:prstDash val="solid"/>
            <a:round/>
            <a:headEnd type="none" w="med" len="med"/>
            <a:tailEnd type="none" w="med" len="med"/>
          </a:ln>
        </p:spPr>
      </p:cxnSp>
      <p:cxnSp>
        <p:nvCxnSpPr>
          <p:cNvPr id="88" name="Google Shape;88;p16">
            <a:hlinkClick r:id=""/>
          </p:cNvPr>
          <p:cNvCxnSpPr/>
          <p:nvPr/>
        </p:nvCxnSpPr>
        <p:spPr>
          <a:xfrm>
            <a:off x="8598817" y="378567"/>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9"/>
        <p:cNvGrpSpPr/>
        <p:nvPr/>
      </p:nvGrpSpPr>
      <p:grpSpPr>
        <a:xfrm>
          <a:off x="0" y="0"/>
          <a:ext cx="0" cy="0"/>
          <a:chOff x="0" y="0"/>
          <a:chExt cx="0" cy="0"/>
        </a:xfrm>
      </p:grpSpPr>
      <p:sp>
        <p:nvSpPr>
          <p:cNvPr id="90" name="Google Shape;90;p17"/>
          <p:cNvSpPr/>
          <p:nvPr/>
        </p:nvSpPr>
        <p:spPr>
          <a:xfrm>
            <a:off x="0" y="0"/>
            <a:ext cx="9144000" cy="6504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91" name="Google Shape;91;p17"/>
          <p:cNvGrpSpPr/>
          <p:nvPr/>
        </p:nvGrpSpPr>
        <p:grpSpPr>
          <a:xfrm>
            <a:off x="830392" y="1588427"/>
            <a:ext cx="745763" cy="61102"/>
            <a:chOff x="4580561" y="2589004"/>
            <a:chExt cx="1064464" cy="25200"/>
          </a:xfrm>
        </p:grpSpPr>
        <p:sp>
          <p:nvSpPr>
            <p:cNvPr id="92" name="Google Shape;92;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Google Shape;93;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4" name="Google Shape;94;p17"/>
          <p:cNvSpPr txBox="1">
            <a:spLocks noGrp="1"/>
          </p:cNvSpPr>
          <p:nvPr>
            <p:ph type="title"/>
          </p:nvPr>
        </p:nvSpPr>
        <p:spPr>
          <a:xfrm>
            <a:off x="729450" y="1758200"/>
            <a:ext cx="7688700" cy="7137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95" name="Google Shape;95;p17"/>
          <p:cNvSpPr txBox="1">
            <a:spLocks noGrp="1"/>
          </p:cNvSpPr>
          <p:nvPr>
            <p:ph type="body" idx="1"/>
          </p:nvPr>
        </p:nvSpPr>
        <p:spPr>
          <a:xfrm>
            <a:off x="729450" y="2771833"/>
            <a:ext cx="7688700" cy="30147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96" name="Google Shape;96;p17"/>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97" name="Google Shape;97;p17">
            <a:hlinkClick r:id=""/>
          </p:cNvPr>
          <p:cNvSpPr/>
          <p:nvPr/>
        </p:nvSpPr>
        <p:spPr>
          <a:xfrm>
            <a:off x="8280450" y="0"/>
            <a:ext cx="863400" cy="6057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98" name="Google Shape;98;p17">
            <a:hlinkClick r:id=""/>
          </p:cNvPr>
          <p:cNvCxnSpPr/>
          <p:nvPr/>
        </p:nvCxnSpPr>
        <p:spPr>
          <a:xfrm>
            <a:off x="8598817" y="28846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9" name="Google Shape;99;p17">
            <a:hlinkClick r:id=""/>
          </p:cNvPr>
          <p:cNvCxnSpPr/>
          <p:nvPr/>
        </p:nvCxnSpPr>
        <p:spPr>
          <a:xfrm>
            <a:off x="8598817" y="33351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0" name="Google Shape;100;p17">
            <a:hlinkClick r:id=""/>
          </p:cNvPr>
          <p:cNvCxnSpPr/>
          <p:nvPr/>
        </p:nvCxnSpPr>
        <p:spPr>
          <a:xfrm>
            <a:off x="8598817" y="378567"/>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101"/>
        <p:cNvGrpSpPr/>
        <p:nvPr/>
      </p:nvGrpSpPr>
      <p:grpSpPr>
        <a:xfrm>
          <a:off x="0" y="0"/>
          <a:ext cx="0" cy="0"/>
          <a:chOff x="0" y="0"/>
          <a:chExt cx="0" cy="0"/>
        </a:xfrm>
      </p:grpSpPr>
      <p:sp>
        <p:nvSpPr>
          <p:cNvPr id="102" name="Google Shape;102;p18"/>
          <p:cNvSpPr/>
          <p:nvPr/>
        </p:nvSpPr>
        <p:spPr>
          <a:xfrm>
            <a:off x="0" y="0"/>
            <a:ext cx="9144000" cy="6504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3" name="Google Shape;103;p18"/>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104" name="Google Shape;104;p18">
            <a:hlinkClick r:id=""/>
          </p:cNvPr>
          <p:cNvSpPr/>
          <p:nvPr/>
        </p:nvSpPr>
        <p:spPr>
          <a:xfrm>
            <a:off x="8280450" y="0"/>
            <a:ext cx="863400" cy="6057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05" name="Google Shape;105;p18">
            <a:hlinkClick r:id=""/>
          </p:cNvPr>
          <p:cNvCxnSpPr/>
          <p:nvPr/>
        </p:nvCxnSpPr>
        <p:spPr>
          <a:xfrm>
            <a:off x="8598817" y="28846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6" name="Google Shape;106;p18">
            <a:hlinkClick r:id=""/>
          </p:cNvPr>
          <p:cNvCxnSpPr/>
          <p:nvPr/>
        </p:nvCxnSpPr>
        <p:spPr>
          <a:xfrm>
            <a:off x="8598817" y="33351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8">
            <a:hlinkClick r:id=""/>
          </p:cNvPr>
          <p:cNvCxnSpPr/>
          <p:nvPr/>
        </p:nvCxnSpPr>
        <p:spPr>
          <a:xfrm>
            <a:off x="8598817" y="378567"/>
            <a:ext cx="216300" cy="0"/>
          </a:xfrm>
          <a:prstGeom prst="straightConnector1">
            <a:avLst/>
          </a:prstGeom>
          <a:noFill/>
          <a:ln w="9525" cap="flat" cmpd="sng">
            <a:solidFill>
              <a:srgbClr val="B7B7B7"/>
            </a:solidFill>
            <a:prstDash val="solid"/>
            <a:round/>
            <a:headEnd type="none" w="med" len="med"/>
            <a:tailEnd type="none" w="med" len="med"/>
          </a:ln>
        </p:spPr>
      </p:cxnSp>
      <p:sp>
        <p:nvSpPr>
          <p:cNvPr id="108" name="Google Shape;108;p18"/>
          <p:cNvSpPr txBox="1">
            <a:spLocks noGrp="1"/>
          </p:cNvSpPr>
          <p:nvPr>
            <p:ph type="body" idx="1"/>
          </p:nvPr>
        </p:nvSpPr>
        <p:spPr>
          <a:xfrm>
            <a:off x="729450" y="1424867"/>
            <a:ext cx="7688700" cy="13791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109"/>
        <p:cNvGrpSpPr/>
        <p:nvPr/>
      </p:nvGrpSpPr>
      <p:grpSpPr>
        <a:xfrm>
          <a:off x="0" y="0"/>
          <a:ext cx="0" cy="0"/>
          <a:chOff x="0" y="0"/>
          <a:chExt cx="0" cy="0"/>
        </a:xfrm>
      </p:grpSpPr>
      <p:pic>
        <p:nvPicPr>
          <p:cNvPr id="110" name="Google Shape;110;p19" descr="shutterstock_31891705.jpg"/>
          <p:cNvPicPr preferRelativeResize="0"/>
          <p:nvPr/>
        </p:nvPicPr>
        <p:blipFill rotWithShape="1">
          <a:blip r:embed="rId2">
            <a:alphaModFix/>
          </a:blip>
          <a:srcRect t="11971" b="11971"/>
          <a:stretch/>
        </p:blipFill>
        <p:spPr>
          <a:xfrm>
            <a:off x="0" y="650433"/>
            <a:ext cx="9143999" cy="6207561"/>
          </a:xfrm>
          <a:prstGeom prst="rect">
            <a:avLst/>
          </a:prstGeom>
          <a:noFill/>
          <a:ln>
            <a:noFill/>
          </a:ln>
        </p:spPr>
      </p:pic>
      <p:sp>
        <p:nvSpPr>
          <p:cNvPr id="111" name="Google Shape;111;p19"/>
          <p:cNvSpPr/>
          <p:nvPr/>
        </p:nvSpPr>
        <p:spPr>
          <a:xfrm>
            <a:off x="0" y="0"/>
            <a:ext cx="9144000" cy="6504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2" name="Google Shape;112;p19"/>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spcBef>
                <a:spcPts val="0"/>
              </a:spcBef>
              <a:spcAft>
                <a:spcPts val="0"/>
              </a:spcAft>
              <a:buNone/>
            </a:pPr>
            <a:fld id="{00000000-1234-1234-1234-123412341234}" type="slidenum">
              <a:rPr lang="en"/>
              <a:t>‹#›</a:t>
            </a:fld>
            <a:endParaRPr/>
          </a:p>
        </p:txBody>
      </p:sp>
      <p:sp>
        <p:nvSpPr>
          <p:cNvPr id="113" name="Google Shape;113;p19">
            <a:hlinkClick r:id=""/>
          </p:cNvPr>
          <p:cNvSpPr/>
          <p:nvPr/>
        </p:nvSpPr>
        <p:spPr>
          <a:xfrm>
            <a:off x="8280450" y="0"/>
            <a:ext cx="863400" cy="6057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14" name="Google Shape;114;p19">
            <a:hlinkClick r:id=""/>
          </p:cNvPr>
          <p:cNvCxnSpPr/>
          <p:nvPr/>
        </p:nvCxnSpPr>
        <p:spPr>
          <a:xfrm>
            <a:off x="8598817" y="28846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15" name="Google Shape;115;p19">
            <a:hlinkClick r:id=""/>
          </p:cNvPr>
          <p:cNvCxnSpPr/>
          <p:nvPr/>
        </p:nvCxnSpPr>
        <p:spPr>
          <a:xfrm>
            <a:off x="8598817" y="33351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16" name="Google Shape;116;p19">
            <a:hlinkClick r:id=""/>
          </p:cNvPr>
          <p:cNvCxnSpPr/>
          <p:nvPr/>
        </p:nvCxnSpPr>
        <p:spPr>
          <a:xfrm>
            <a:off x="8598817" y="378567"/>
            <a:ext cx="216300" cy="0"/>
          </a:xfrm>
          <a:prstGeom prst="straightConnector1">
            <a:avLst/>
          </a:prstGeom>
          <a:noFill/>
          <a:ln w="9525" cap="flat" cmpd="sng">
            <a:solidFill>
              <a:srgbClr val="B7B7B7"/>
            </a:solidFill>
            <a:prstDash val="solid"/>
            <a:round/>
            <a:headEnd type="none" w="med" len="med"/>
            <a:tailEnd type="none" w="med" len="med"/>
          </a:ln>
        </p:spPr>
      </p:cxnSp>
      <p:sp>
        <p:nvSpPr>
          <p:cNvPr id="117" name="Google Shape;117;p19"/>
          <p:cNvSpPr txBox="1">
            <a:spLocks noGrp="1"/>
          </p:cNvSpPr>
          <p:nvPr>
            <p:ph type="title"/>
          </p:nvPr>
        </p:nvSpPr>
        <p:spPr>
          <a:xfrm>
            <a:off x="729450" y="2741833"/>
            <a:ext cx="5887500" cy="20247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8"/>
        <p:cNvGrpSpPr/>
        <p:nvPr/>
      </p:nvGrpSpPr>
      <p:grpSpPr>
        <a:xfrm>
          <a:off x="0" y="0"/>
          <a:ext cx="0" cy="0"/>
          <a:chOff x="0" y="0"/>
          <a:chExt cx="0" cy="0"/>
        </a:xfrm>
      </p:grpSpPr>
      <p:sp>
        <p:nvSpPr>
          <p:cNvPr id="119" name="Google Shape;119;p20"/>
          <p:cNvSpPr/>
          <p:nvPr/>
        </p:nvSpPr>
        <p:spPr>
          <a:xfrm>
            <a:off x="0" y="0"/>
            <a:ext cx="9144000" cy="6504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20" name="Google Shape;120;p20"/>
          <p:cNvGrpSpPr/>
          <p:nvPr/>
        </p:nvGrpSpPr>
        <p:grpSpPr>
          <a:xfrm>
            <a:off x="830392" y="1588427"/>
            <a:ext cx="745763" cy="61102"/>
            <a:chOff x="4580561" y="2589004"/>
            <a:chExt cx="1064464" cy="25200"/>
          </a:xfrm>
        </p:grpSpPr>
        <p:sp>
          <p:nvSpPr>
            <p:cNvPr id="121" name="Google Shape;121;p2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2" name="Google Shape;122;p2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3" name="Google Shape;123;p20"/>
          <p:cNvSpPr txBox="1">
            <a:spLocks noGrp="1"/>
          </p:cNvSpPr>
          <p:nvPr>
            <p:ph type="title"/>
          </p:nvPr>
        </p:nvSpPr>
        <p:spPr>
          <a:xfrm>
            <a:off x="729450" y="1758200"/>
            <a:ext cx="7688400" cy="7137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24" name="Google Shape;124;p20"/>
          <p:cNvSpPr txBox="1">
            <a:spLocks noGrp="1"/>
          </p:cNvSpPr>
          <p:nvPr>
            <p:ph type="body" idx="1"/>
          </p:nvPr>
        </p:nvSpPr>
        <p:spPr>
          <a:xfrm>
            <a:off x="729325" y="2771833"/>
            <a:ext cx="3774300" cy="30147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25" name="Google Shape;125;p20"/>
          <p:cNvSpPr txBox="1">
            <a:spLocks noGrp="1"/>
          </p:cNvSpPr>
          <p:nvPr>
            <p:ph type="body" idx="2"/>
          </p:nvPr>
        </p:nvSpPr>
        <p:spPr>
          <a:xfrm>
            <a:off x="4643604" y="2771833"/>
            <a:ext cx="3774300" cy="30147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26" name="Google Shape;126;p20"/>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127" name="Google Shape;127;p20">
            <a:hlinkClick r:id=""/>
          </p:cNvPr>
          <p:cNvSpPr/>
          <p:nvPr/>
        </p:nvSpPr>
        <p:spPr>
          <a:xfrm>
            <a:off x="8280450" y="0"/>
            <a:ext cx="863400" cy="6057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28" name="Google Shape;128;p20">
            <a:hlinkClick r:id=""/>
          </p:cNvPr>
          <p:cNvCxnSpPr/>
          <p:nvPr/>
        </p:nvCxnSpPr>
        <p:spPr>
          <a:xfrm>
            <a:off x="8598817" y="28846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29" name="Google Shape;129;p20">
            <a:hlinkClick r:id=""/>
          </p:cNvPr>
          <p:cNvCxnSpPr/>
          <p:nvPr/>
        </p:nvCxnSpPr>
        <p:spPr>
          <a:xfrm>
            <a:off x="8598817" y="33351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20">
            <a:hlinkClick r:id=""/>
          </p:cNvPr>
          <p:cNvCxnSpPr/>
          <p:nvPr/>
        </p:nvCxnSpPr>
        <p:spPr>
          <a:xfrm>
            <a:off x="8598817" y="378567"/>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1"/>
        <p:cNvGrpSpPr/>
        <p:nvPr/>
      </p:nvGrpSpPr>
      <p:grpSpPr>
        <a:xfrm>
          <a:off x="0" y="0"/>
          <a:ext cx="0" cy="0"/>
          <a:chOff x="0" y="0"/>
          <a:chExt cx="0" cy="0"/>
        </a:xfrm>
      </p:grpSpPr>
      <p:sp>
        <p:nvSpPr>
          <p:cNvPr id="132" name="Google Shape;132;p21"/>
          <p:cNvSpPr/>
          <p:nvPr/>
        </p:nvSpPr>
        <p:spPr>
          <a:xfrm>
            <a:off x="0" y="0"/>
            <a:ext cx="9144000" cy="6504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33" name="Google Shape;133;p21"/>
          <p:cNvGrpSpPr/>
          <p:nvPr/>
        </p:nvGrpSpPr>
        <p:grpSpPr>
          <a:xfrm>
            <a:off x="830392" y="1588427"/>
            <a:ext cx="745763" cy="61102"/>
            <a:chOff x="4580561" y="2589004"/>
            <a:chExt cx="1064464" cy="25200"/>
          </a:xfrm>
        </p:grpSpPr>
        <p:sp>
          <p:nvSpPr>
            <p:cNvPr id="134" name="Google Shape;134;p2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5" name="Google Shape;135;p2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36" name="Google Shape;136;p21"/>
          <p:cNvSpPr txBox="1">
            <a:spLocks noGrp="1"/>
          </p:cNvSpPr>
          <p:nvPr>
            <p:ph type="title"/>
          </p:nvPr>
        </p:nvSpPr>
        <p:spPr>
          <a:xfrm>
            <a:off x="729450" y="1758200"/>
            <a:ext cx="7688400" cy="7137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37" name="Google Shape;137;p21"/>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138" name="Google Shape;138;p21">
            <a:hlinkClick r:id=""/>
          </p:cNvPr>
          <p:cNvSpPr/>
          <p:nvPr/>
        </p:nvSpPr>
        <p:spPr>
          <a:xfrm>
            <a:off x="8280450" y="0"/>
            <a:ext cx="863400" cy="6057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39" name="Google Shape;139;p21">
            <a:hlinkClick r:id=""/>
          </p:cNvPr>
          <p:cNvCxnSpPr/>
          <p:nvPr/>
        </p:nvCxnSpPr>
        <p:spPr>
          <a:xfrm>
            <a:off x="8598817" y="28846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40" name="Google Shape;140;p21">
            <a:hlinkClick r:id=""/>
          </p:cNvPr>
          <p:cNvCxnSpPr/>
          <p:nvPr/>
        </p:nvCxnSpPr>
        <p:spPr>
          <a:xfrm>
            <a:off x="8598817" y="33351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41" name="Google Shape;141;p21">
            <a:hlinkClick r:id=""/>
          </p:cNvPr>
          <p:cNvCxnSpPr/>
          <p:nvPr/>
        </p:nvCxnSpPr>
        <p:spPr>
          <a:xfrm>
            <a:off x="8598817" y="378567"/>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867800"/>
            <a:ext cx="8520600" cy="11223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2"/>
        <p:cNvGrpSpPr/>
        <p:nvPr/>
      </p:nvGrpSpPr>
      <p:grpSpPr>
        <a:xfrm>
          <a:off x="0" y="0"/>
          <a:ext cx="0" cy="0"/>
          <a:chOff x="0" y="0"/>
          <a:chExt cx="0" cy="0"/>
        </a:xfrm>
      </p:grpSpPr>
      <p:sp>
        <p:nvSpPr>
          <p:cNvPr id="143" name="Google Shape;143;p22"/>
          <p:cNvSpPr/>
          <p:nvPr/>
        </p:nvSpPr>
        <p:spPr>
          <a:xfrm>
            <a:off x="0" y="0"/>
            <a:ext cx="9144000" cy="6504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44" name="Google Shape;144;p22"/>
          <p:cNvGrpSpPr/>
          <p:nvPr/>
        </p:nvGrpSpPr>
        <p:grpSpPr>
          <a:xfrm>
            <a:off x="830392" y="1588427"/>
            <a:ext cx="745763" cy="61102"/>
            <a:chOff x="4580561" y="2589004"/>
            <a:chExt cx="1064464" cy="25200"/>
          </a:xfrm>
        </p:grpSpPr>
        <p:sp>
          <p:nvSpPr>
            <p:cNvPr id="145" name="Google Shape;145;p2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Google Shape;146;p2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47" name="Google Shape;147;p22"/>
          <p:cNvSpPr txBox="1">
            <a:spLocks noGrp="1"/>
          </p:cNvSpPr>
          <p:nvPr>
            <p:ph type="title"/>
          </p:nvPr>
        </p:nvSpPr>
        <p:spPr>
          <a:xfrm>
            <a:off x="730000" y="1758200"/>
            <a:ext cx="3300900" cy="18420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48" name="Google Shape;148;p22"/>
          <p:cNvSpPr txBox="1">
            <a:spLocks noGrp="1"/>
          </p:cNvSpPr>
          <p:nvPr>
            <p:ph type="body" idx="1"/>
          </p:nvPr>
        </p:nvSpPr>
        <p:spPr>
          <a:xfrm>
            <a:off x="721225" y="3708967"/>
            <a:ext cx="3300900" cy="21300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49" name="Google Shape;149;p22"/>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150" name="Google Shape;150;p22">
            <a:hlinkClick r:id=""/>
          </p:cNvPr>
          <p:cNvSpPr/>
          <p:nvPr/>
        </p:nvSpPr>
        <p:spPr>
          <a:xfrm>
            <a:off x="8280450" y="0"/>
            <a:ext cx="863400" cy="6057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51" name="Google Shape;151;p22">
            <a:hlinkClick r:id=""/>
          </p:cNvPr>
          <p:cNvCxnSpPr/>
          <p:nvPr/>
        </p:nvCxnSpPr>
        <p:spPr>
          <a:xfrm>
            <a:off x="8598817" y="28846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2" name="Google Shape;152;p22">
            <a:hlinkClick r:id=""/>
          </p:cNvPr>
          <p:cNvCxnSpPr/>
          <p:nvPr/>
        </p:nvCxnSpPr>
        <p:spPr>
          <a:xfrm>
            <a:off x="8598817" y="33351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3" name="Google Shape;153;p22">
            <a:hlinkClick r:id=""/>
          </p:cNvPr>
          <p:cNvCxnSpPr/>
          <p:nvPr/>
        </p:nvCxnSpPr>
        <p:spPr>
          <a:xfrm>
            <a:off x="8598817" y="378567"/>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54"/>
        <p:cNvGrpSpPr/>
        <p:nvPr/>
      </p:nvGrpSpPr>
      <p:grpSpPr>
        <a:xfrm>
          <a:off x="0" y="0"/>
          <a:ext cx="0" cy="0"/>
          <a:chOff x="0" y="0"/>
          <a:chExt cx="0" cy="0"/>
        </a:xfrm>
      </p:grpSpPr>
      <p:grpSp>
        <p:nvGrpSpPr>
          <p:cNvPr id="155" name="Google Shape;155;p23"/>
          <p:cNvGrpSpPr/>
          <p:nvPr/>
        </p:nvGrpSpPr>
        <p:grpSpPr>
          <a:xfrm>
            <a:off x="830392" y="5558926"/>
            <a:ext cx="745763" cy="61102"/>
            <a:chOff x="4580561" y="2589004"/>
            <a:chExt cx="1064464" cy="25200"/>
          </a:xfrm>
        </p:grpSpPr>
        <p:sp>
          <p:nvSpPr>
            <p:cNvPr id="156" name="Google Shape;156;p2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7" name="Google Shape;157;p2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58" name="Google Shape;158;p23"/>
          <p:cNvSpPr txBox="1">
            <a:spLocks noGrp="1"/>
          </p:cNvSpPr>
          <p:nvPr>
            <p:ph type="title"/>
          </p:nvPr>
        </p:nvSpPr>
        <p:spPr>
          <a:xfrm>
            <a:off x="729450" y="1152400"/>
            <a:ext cx="7021200" cy="3980100"/>
          </a:xfrm>
          <a:prstGeom prst="rect">
            <a:avLst/>
          </a:prstGeom>
        </p:spPr>
        <p:txBody>
          <a:bodyPr spcFirstLastPara="1" wrap="square" lIns="91425" tIns="91425" rIns="91425" bIns="91425" anchor="ctr" anchorCtr="0"/>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59" name="Google Shape;159;p23"/>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
        <p:nvSpPr>
          <p:cNvPr id="160" name="Google Shape;160;p23">
            <a:hlinkClick r:id=""/>
          </p:cNvPr>
          <p:cNvSpPr/>
          <p:nvPr/>
        </p:nvSpPr>
        <p:spPr>
          <a:xfrm>
            <a:off x="8280450" y="0"/>
            <a:ext cx="863400" cy="6057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61" name="Google Shape;161;p23">
            <a:hlinkClick r:id=""/>
          </p:cNvPr>
          <p:cNvCxnSpPr/>
          <p:nvPr/>
        </p:nvCxnSpPr>
        <p:spPr>
          <a:xfrm>
            <a:off x="8598817" y="288467"/>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62" name="Google Shape;162;p23">
            <a:hlinkClick r:id=""/>
          </p:cNvPr>
          <p:cNvCxnSpPr/>
          <p:nvPr/>
        </p:nvCxnSpPr>
        <p:spPr>
          <a:xfrm>
            <a:off x="8598817" y="333517"/>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63" name="Google Shape;163;p23">
            <a:hlinkClick r:id=""/>
          </p:cNvPr>
          <p:cNvCxnSpPr/>
          <p:nvPr/>
        </p:nvCxnSpPr>
        <p:spPr>
          <a:xfrm>
            <a:off x="8598817" y="378567"/>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4"/>
        <p:cNvGrpSpPr/>
        <p:nvPr/>
      </p:nvGrpSpPr>
      <p:grpSpPr>
        <a:xfrm>
          <a:off x="0" y="0"/>
          <a:ext cx="0" cy="0"/>
          <a:chOff x="0" y="0"/>
          <a:chExt cx="0" cy="0"/>
        </a:xfrm>
      </p:grpSpPr>
      <p:sp>
        <p:nvSpPr>
          <p:cNvPr id="165" name="Google Shape;165;p24"/>
          <p:cNvSpPr/>
          <p:nvPr/>
        </p:nvSpPr>
        <p:spPr>
          <a:xfrm>
            <a:off x="0" y="0"/>
            <a:ext cx="4572000" cy="68580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66" name="Google Shape;166;p24"/>
          <p:cNvGrpSpPr/>
          <p:nvPr/>
        </p:nvGrpSpPr>
        <p:grpSpPr>
          <a:xfrm>
            <a:off x="830392" y="1588427"/>
            <a:ext cx="745763" cy="61102"/>
            <a:chOff x="4580561" y="2589004"/>
            <a:chExt cx="1064464" cy="25200"/>
          </a:xfrm>
        </p:grpSpPr>
        <p:sp>
          <p:nvSpPr>
            <p:cNvPr id="167" name="Google Shape;167;p2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8" name="Google Shape;168;p2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9" name="Google Shape;169;p24"/>
          <p:cNvSpPr txBox="1">
            <a:spLocks noGrp="1"/>
          </p:cNvSpPr>
          <p:nvPr>
            <p:ph type="title"/>
          </p:nvPr>
        </p:nvSpPr>
        <p:spPr>
          <a:xfrm>
            <a:off x="730000" y="1758200"/>
            <a:ext cx="3300900" cy="22497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70" name="Google Shape;170;p24"/>
          <p:cNvSpPr txBox="1">
            <a:spLocks noGrp="1"/>
          </p:cNvSpPr>
          <p:nvPr>
            <p:ph type="subTitle" idx="1"/>
          </p:nvPr>
        </p:nvSpPr>
        <p:spPr>
          <a:xfrm>
            <a:off x="724950" y="4215367"/>
            <a:ext cx="3300900" cy="10119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71" name="Google Shape;171;p24"/>
          <p:cNvSpPr txBox="1">
            <a:spLocks noGrp="1"/>
          </p:cNvSpPr>
          <p:nvPr>
            <p:ph type="body" idx="2"/>
          </p:nvPr>
        </p:nvSpPr>
        <p:spPr>
          <a:xfrm>
            <a:off x="5174225" y="1803500"/>
            <a:ext cx="3374400" cy="40341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72" name="Google Shape;172;p24"/>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173" name="Google Shape;173;p24">
            <a:hlinkClick r:id=""/>
          </p:cNvPr>
          <p:cNvSpPr/>
          <p:nvPr/>
        </p:nvSpPr>
        <p:spPr>
          <a:xfrm>
            <a:off x="8280450" y="0"/>
            <a:ext cx="863400" cy="6057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74" name="Google Shape;174;p24">
            <a:hlinkClick r:id=""/>
          </p:cNvPr>
          <p:cNvCxnSpPr/>
          <p:nvPr/>
        </p:nvCxnSpPr>
        <p:spPr>
          <a:xfrm>
            <a:off x="8598817" y="28846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75" name="Google Shape;175;p24">
            <a:hlinkClick r:id=""/>
          </p:cNvPr>
          <p:cNvCxnSpPr/>
          <p:nvPr/>
        </p:nvCxnSpPr>
        <p:spPr>
          <a:xfrm>
            <a:off x="8598817" y="33351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76" name="Google Shape;176;p24">
            <a:hlinkClick r:id=""/>
          </p:cNvPr>
          <p:cNvCxnSpPr/>
          <p:nvPr/>
        </p:nvCxnSpPr>
        <p:spPr>
          <a:xfrm>
            <a:off x="8598817" y="378567"/>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7"/>
        <p:cNvGrpSpPr/>
        <p:nvPr/>
      </p:nvGrpSpPr>
      <p:grpSpPr>
        <a:xfrm>
          <a:off x="0" y="0"/>
          <a:ext cx="0" cy="0"/>
          <a:chOff x="0" y="0"/>
          <a:chExt cx="0" cy="0"/>
        </a:xfrm>
      </p:grpSpPr>
      <p:sp>
        <p:nvSpPr>
          <p:cNvPr id="178" name="Google Shape;178;p25"/>
          <p:cNvSpPr txBox="1">
            <a:spLocks noGrp="1"/>
          </p:cNvSpPr>
          <p:nvPr>
            <p:ph type="body" idx="1"/>
          </p:nvPr>
        </p:nvSpPr>
        <p:spPr>
          <a:xfrm>
            <a:off x="724950" y="5830068"/>
            <a:ext cx="7697400" cy="614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300"/>
              <a:buNone/>
              <a:defRPr/>
            </a:lvl1pPr>
          </a:lstStyle>
          <a:p>
            <a:endParaRPr/>
          </a:p>
        </p:txBody>
      </p:sp>
      <p:sp>
        <p:nvSpPr>
          <p:cNvPr id="179" name="Google Shape;179;p25"/>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180" name="Google Shape;180;p25">
            <a:hlinkClick r:id=""/>
          </p:cNvPr>
          <p:cNvSpPr/>
          <p:nvPr/>
        </p:nvSpPr>
        <p:spPr>
          <a:xfrm>
            <a:off x="8280450" y="0"/>
            <a:ext cx="863400" cy="6057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81" name="Google Shape;181;p25">
            <a:hlinkClick r:id=""/>
          </p:cNvPr>
          <p:cNvCxnSpPr/>
          <p:nvPr/>
        </p:nvCxnSpPr>
        <p:spPr>
          <a:xfrm>
            <a:off x="8598817" y="28846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82" name="Google Shape;182;p25">
            <a:hlinkClick r:id=""/>
          </p:cNvPr>
          <p:cNvCxnSpPr/>
          <p:nvPr/>
        </p:nvCxnSpPr>
        <p:spPr>
          <a:xfrm>
            <a:off x="8598817" y="33351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83" name="Google Shape;183;p25">
            <a:hlinkClick r:id=""/>
          </p:cNvPr>
          <p:cNvCxnSpPr/>
          <p:nvPr/>
        </p:nvCxnSpPr>
        <p:spPr>
          <a:xfrm>
            <a:off x="8598817" y="378567"/>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84"/>
        <p:cNvGrpSpPr/>
        <p:nvPr/>
      </p:nvGrpSpPr>
      <p:grpSpPr>
        <a:xfrm>
          <a:off x="0" y="0"/>
          <a:ext cx="0" cy="0"/>
          <a:chOff x="0" y="0"/>
          <a:chExt cx="0" cy="0"/>
        </a:xfrm>
      </p:grpSpPr>
      <p:grpSp>
        <p:nvGrpSpPr>
          <p:cNvPr id="185" name="Google Shape;185;p26"/>
          <p:cNvGrpSpPr/>
          <p:nvPr/>
        </p:nvGrpSpPr>
        <p:grpSpPr>
          <a:xfrm>
            <a:off x="830392" y="5558926"/>
            <a:ext cx="745763" cy="61102"/>
            <a:chOff x="4580561" y="2589004"/>
            <a:chExt cx="1064464" cy="25200"/>
          </a:xfrm>
        </p:grpSpPr>
        <p:sp>
          <p:nvSpPr>
            <p:cNvPr id="186" name="Google Shape;186;p26"/>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7" name="Google Shape;187;p26"/>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88" name="Google Shape;188;p26"/>
          <p:cNvSpPr txBox="1">
            <a:spLocks noGrp="1"/>
          </p:cNvSpPr>
          <p:nvPr>
            <p:ph type="title" hasCustomPrompt="1"/>
          </p:nvPr>
        </p:nvSpPr>
        <p:spPr>
          <a:xfrm>
            <a:off x="729450" y="978600"/>
            <a:ext cx="7688400" cy="16596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89" name="Google Shape;189;p26"/>
          <p:cNvSpPr txBox="1">
            <a:spLocks noGrp="1"/>
          </p:cNvSpPr>
          <p:nvPr>
            <p:ph type="body" idx="1"/>
          </p:nvPr>
        </p:nvSpPr>
        <p:spPr>
          <a:xfrm>
            <a:off x="729450" y="3030517"/>
            <a:ext cx="7688400" cy="2107200"/>
          </a:xfrm>
          <a:prstGeom prst="rect">
            <a:avLst/>
          </a:prstGeom>
        </p:spPr>
        <p:txBody>
          <a:bodyPr spcFirstLastPara="1" wrap="square" lIns="91425" tIns="91425" rIns="91425" bIns="91425" anchor="t" anchorCtr="0"/>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1600"/>
              </a:spcBef>
              <a:spcAft>
                <a:spcPts val="0"/>
              </a:spcAft>
              <a:buClr>
                <a:schemeClr val="lt1"/>
              </a:buClr>
              <a:buSzPts val="1100"/>
              <a:buChar char="○"/>
              <a:defRPr>
                <a:solidFill>
                  <a:schemeClr val="lt1"/>
                </a:solidFill>
              </a:defRPr>
            </a:lvl2pPr>
            <a:lvl3pPr marL="1371600" lvl="2" indent="-298450" rtl="0">
              <a:spcBef>
                <a:spcPts val="1600"/>
              </a:spcBef>
              <a:spcAft>
                <a:spcPts val="0"/>
              </a:spcAft>
              <a:buClr>
                <a:schemeClr val="lt1"/>
              </a:buClr>
              <a:buSzPts val="1100"/>
              <a:buChar char="■"/>
              <a:defRPr>
                <a:solidFill>
                  <a:schemeClr val="lt1"/>
                </a:solidFill>
              </a:defRPr>
            </a:lvl3pPr>
            <a:lvl4pPr marL="1828800" lvl="3" indent="-298450" rtl="0">
              <a:spcBef>
                <a:spcPts val="1600"/>
              </a:spcBef>
              <a:spcAft>
                <a:spcPts val="0"/>
              </a:spcAft>
              <a:buClr>
                <a:schemeClr val="lt1"/>
              </a:buClr>
              <a:buSzPts val="1100"/>
              <a:buChar char="●"/>
              <a:defRPr>
                <a:solidFill>
                  <a:schemeClr val="lt1"/>
                </a:solidFill>
              </a:defRPr>
            </a:lvl4pPr>
            <a:lvl5pPr marL="2286000" lvl="4" indent="-298450" rtl="0">
              <a:spcBef>
                <a:spcPts val="1600"/>
              </a:spcBef>
              <a:spcAft>
                <a:spcPts val="0"/>
              </a:spcAft>
              <a:buClr>
                <a:schemeClr val="lt1"/>
              </a:buClr>
              <a:buSzPts val="1100"/>
              <a:buChar char="○"/>
              <a:defRPr>
                <a:solidFill>
                  <a:schemeClr val="lt1"/>
                </a:solidFill>
              </a:defRPr>
            </a:lvl5pPr>
            <a:lvl6pPr marL="2743200" lvl="5" indent="-298450" rtl="0">
              <a:spcBef>
                <a:spcPts val="1600"/>
              </a:spcBef>
              <a:spcAft>
                <a:spcPts val="0"/>
              </a:spcAft>
              <a:buClr>
                <a:schemeClr val="lt1"/>
              </a:buClr>
              <a:buSzPts val="1100"/>
              <a:buChar char="■"/>
              <a:defRPr>
                <a:solidFill>
                  <a:schemeClr val="lt1"/>
                </a:solidFill>
              </a:defRPr>
            </a:lvl6pPr>
            <a:lvl7pPr marL="3200400" lvl="6" indent="-298450" rtl="0">
              <a:spcBef>
                <a:spcPts val="1600"/>
              </a:spcBef>
              <a:spcAft>
                <a:spcPts val="0"/>
              </a:spcAft>
              <a:buClr>
                <a:schemeClr val="lt1"/>
              </a:buClr>
              <a:buSzPts val="1100"/>
              <a:buChar char="●"/>
              <a:defRPr>
                <a:solidFill>
                  <a:schemeClr val="lt1"/>
                </a:solidFill>
              </a:defRPr>
            </a:lvl7pPr>
            <a:lvl8pPr marL="3657600" lvl="7" indent="-298450" rtl="0">
              <a:spcBef>
                <a:spcPts val="1600"/>
              </a:spcBef>
              <a:spcAft>
                <a:spcPts val="0"/>
              </a:spcAft>
              <a:buClr>
                <a:schemeClr val="lt1"/>
              </a:buClr>
              <a:buSzPts val="1100"/>
              <a:buChar char="○"/>
              <a:defRPr>
                <a:solidFill>
                  <a:schemeClr val="lt1"/>
                </a:solidFill>
              </a:defRPr>
            </a:lvl8pPr>
            <a:lvl9pPr marL="4114800" lvl="8" indent="-298450" rtl="0">
              <a:spcBef>
                <a:spcPts val="1600"/>
              </a:spcBef>
              <a:spcAft>
                <a:spcPts val="1600"/>
              </a:spcAft>
              <a:buClr>
                <a:schemeClr val="lt1"/>
              </a:buClr>
              <a:buSzPts val="1100"/>
              <a:buChar char="■"/>
              <a:defRPr>
                <a:solidFill>
                  <a:schemeClr val="lt1"/>
                </a:solidFill>
              </a:defRPr>
            </a:lvl9pPr>
          </a:lstStyle>
          <a:p>
            <a:endParaRPr/>
          </a:p>
        </p:txBody>
      </p:sp>
      <p:sp>
        <p:nvSpPr>
          <p:cNvPr id="190" name="Google Shape;190;p26"/>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
        <p:nvSpPr>
          <p:cNvPr id="191" name="Google Shape;191;p26">
            <a:hlinkClick r:id=""/>
          </p:cNvPr>
          <p:cNvSpPr/>
          <p:nvPr/>
        </p:nvSpPr>
        <p:spPr>
          <a:xfrm>
            <a:off x="8280450" y="0"/>
            <a:ext cx="863400" cy="605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92" name="Google Shape;192;p26">
            <a:hlinkClick r:id=""/>
          </p:cNvPr>
          <p:cNvCxnSpPr/>
          <p:nvPr/>
        </p:nvCxnSpPr>
        <p:spPr>
          <a:xfrm>
            <a:off x="8598817" y="288467"/>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93" name="Google Shape;193;p26">
            <a:hlinkClick r:id=""/>
          </p:cNvPr>
          <p:cNvCxnSpPr/>
          <p:nvPr/>
        </p:nvCxnSpPr>
        <p:spPr>
          <a:xfrm>
            <a:off x="8598817" y="333517"/>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94" name="Google Shape;194;p26">
            <a:hlinkClick r:id=""/>
          </p:cNvPr>
          <p:cNvCxnSpPr/>
          <p:nvPr/>
        </p:nvCxnSpPr>
        <p:spPr>
          <a:xfrm>
            <a:off x="8598817" y="378567"/>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5"/>
        <p:cNvGrpSpPr/>
        <p:nvPr/>
      </p:nvGrpSpPr>
      <p:grpSpPr>
        <a:xfrm>
          <a:off x="0" y="0"/>
          <a:ext cx="0" cy="0"/>
          <a:chOff x="0" y="0"/>
          <a:chExt cx="0" cy="0"/>
        </a:xfrm>
      </p:grpSpPr>
      <p:sp>
        <p:nvSpPr>
          <p:cNvPr id="196" name="Google Shape;196;p27"/>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197" name="Google Shape;197;p27">
            <a:hlinkClick r:id=""/>
          </p:cNvPr>
          <p:cNvSpPr/>
          <p:nvPr/>
        </p:nvSpPr>
        <p:spPr>
          <a:xfrm>
            <a:off x="8280450" y="0"/>
            <a:ext cx="863400" cy="605700"/>
          </a:xfrm>
          <a:prstGeom prst="rect">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198" name="Google Shape;198;p27">
            <a:hlinkClick r:id=""/>
          </p:cNvPr>
          <p:cNvCxnSpPr/>
          <p:nvPr/>
        </p:nvCxnSpPr>
        <p:spPr>
          <a:xfrm>
            <a:off x="8598817" y="28846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99" name="Google Shape;199;p27">
            <a:hlinkClick r:id=""/>
          </p:cNvPr>
          <p:cNvCxnSpPr/>
          <p:nvPr/>
        </p:nvCxnSpPr>
        <p:spPr>
          <a:xfrm>
            <a:off x="8598817" y="333517"/>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200" name="Google Shape;200;p27">
            <a:hlinkClick r:id=""/>
          </p:cNvPr>
          <p:cNvCxnSpPr/>
          <p:nvPr/>
        </p:nvCxnSpPr>
        <p:spPr>
          <a:xfrm>
            <a:off x="8598817" y="378567"/>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201"/>
        <p:cNvGrpSpPr/>
        <p:nvPr/>
      </p:nvGrpSpPr>
      <p:grpSpPr>
        <a:xfrm>
          <a:off x="0" y="0"/>
          <a:ext cx="0" cy="0"/>
          <a:chOff x="0" y="0"/>
          <a:chExt cx="0" cy="0"/>
        </a:xfrm>
      </p:grpSpPr>
      <p:sp>
        <p:nvSpPr>
          <p:cNvPr id="202" name="Google Shape;202;p28"/>
          <p:cNvSpPr txBox="1">
            <a:spLocks noGrp="1"/>
          </p:cNvSpPr>
          <p:nvPr>
            <p:ph type="title"/>
          </p:nvPr>
        </p:nvSpPr>
        <p:spPr>
          <a:xfrm>
            <a:off x="1308150" y="1758200"/>
            <a:ext cx="7110000" cy="7137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203" name="Google Shape;203;p28"/>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
        <p:nvSpPr>
          <p:cNvPr id="204" name="Google Shape;204;p28"/>
          <p:cNvSpPr txBox="1"/>
          <p:nvPr/>
        </p:nvSpPr>
        <p:spPr>
          <a:xfrm>
            <a:off x="226550" y="104667"/>
            <a:ext cx="998100" cy="429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205" name="Google Shape;205;p28"/>
          <p:cNvSpPr txBox="1"/>
          <p:nvPr/>
        </p:nvSpPr>
        <p:spPr>
          <a:xfrm>
            <a:off x="1296767" y="104667"/>
            <a:ext cx="2100600" cy="429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600">
                <a:solidFill>
                  <a:srgbClr val="FFFFFF"/>
                </a:solidFill>
                <a:latin typeface="Raleway"/>
                <a:ea typeface="Raleway"/>
                <a:cs typeface="Raleway"/>
                <a:sym typeface="Raleway"/>
              </a:rPr>
              <a:t>Customized for </a:t>
            </a:r>
            <a:r>
              <a:rPr lang="en"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206" name="Google Shape;206;p28"/>
          <p:cNvSpPr txBox="1"/>
          <p:nvPr/>
        </p:nvSpPr>
        <p:spPr>
          <a:xfrm>
            <a:off x="8213935" y="104667"/>
            <a:ext cx="705900" cy="429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207"/>
        <p:cNvGrpSpPr/>
        <p:nvPr/>
      </p:nvGrpSpPr>
      <p:grpSpPr>
        <a:xfrm>
          <a:off x="0" y="0"/>
          <a:ext cx="0" cy="0"/>
          <a:chOff x="0" y="0"/>
          <a:chExt cx="0" cy="0"/>
        </a:xfrm>
      </p:grpSpPr>
      <p:grpSp>
        <p:nvGrpSpPr>
          <p:cNvPr id="208" name="Google Shape;208;p29"/>
          <p:cNvGrpSpPr/>
          <p:nvPr/>
        </p:nvGrpSpPr>
        <p:grpSpPr>
          <a:xfrm>
            <a:off x="830392" y="1588427"/>
            <a:ext cx="745763" cy="61102"/>
            <a:chOff x="4580561" y="2589004"/>
            <a:chExt cx="1064464" cy="25200"/>
          </a:xfrm>
        </p:grpSpPr>
        <p:sp>
          <p:nvSpPr>
            <p:cNvPr id="209" name="Google Shape;209;p2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0" name="Google Shape;210;p2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11" name="Google Shape;211;p29"/>
          <p:cNvSpPr txBox="1">
            <a:spLocks noGrp="1"/>
          </p:cNvSpPr>
          <p:nvPr>
            <p:ph type="title"/>
          </p:nvPr>
        </p:nvSpPr>
        <p:spPr>
          <a:xfrm>
            <a:off x="729450" y="1763267"/>
            <a:ext cx="7688400" cy="20247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212" name="Google Shape;212;p29"/>
          <p:cNvSpPr txBox="1">
            <a:spLocks noGrp="1"/>
          </p:cNvSpPr>
          <p:nvPr>
            <p:ph type="sldNum" idx="12"/>
          </p:nvPr>
        </p:nvSpPr>
        <p:spPr>
          <a:xfrm>
            <a:off x="8536302" y="6333134"/>
            <a:ext cx="548700" cy="524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
        <p:nvSpPr>
          <p:cNvPr id="213" name="Google Shape;213;p29">
            <a:hlinkClick r:id=""/>
          </p:cNvPr>
          <p:cNvSpPr/>
          <p:nvPr/>
        </p:nvSpPr>
        <p:spPr>
          <a:xfrm>
            <a:off x="8280450" y="0"/>
            <a:ext cx="863400" cy="605700"/>
          </a:xfrm>
          <a:prstGeom prst="rect">
            <a:avLst/>
          </a:prstGeom>
          <a:solidFill>
            <a:srgbClr val="43434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14" name="Google Shape;214;p29">
            <a:hlinkClick r:id=""/>
          </p:cNvPr>
          <p:cNvCxnSpPr/>
          <p:nvPr/>
        </p:nvCxnSpPr>
        <p:spPr>
          <a:xfrm>
            <a:off x="8598817" y="288467"/>
            <a:ext cx="216300" cy="0"/>
          </a:xfrm>
          <a:prstGeom prst="straightConnector1">
            <a:avLst/>
          </a:prstGeom>
          <a:noFill/>
          <a:ln w="9525" cap="flat" cmpd="sng">
            <a:solidFill>
              <a:schemeClr val="lt2"/>
            </a:solidFill>
            <a:prstDash val="solid"/>
            <a:round/>
            <a:headEnd type="none" w="med" len="med"/>
            <a:tailEnd type="none" w="med" len="med"/>
          </a:ln>
        </p:spPr>
      </p:cxnSp>
      <p:cxnSp>
        <p:nvCxnSpPr>
          <p:cNvPr id="215" name="Google Shape;215;p29">
            <a:hlinkClick r:id=""/>
          </p:cNvPr>
          <p:cNvCxnSpPr/>
          <p:nvPr/>
        </p:nvCxnSpPr>
        <p:spPr>
          <a:xfrm>
            <a:off x="8598817" y="333517"/>
            <a:ext cx="216300" cy="0"/>
          </a:xfrm>
          <a:prstGeom prst="straightConnector1">
            <a:avLst/>
          </a:prstGeom>
          <a:noFill/>
          <a:ln w="9525" cap="flat" cmpd="sng">
            <a:solidFill>
              <a:schemeClr val="lt2"/>
            </a:solidFill>
            <a:prstDash val="solid"/>
            <a:round/>
            <a:headEnd type="none" w="med" len="med"/>
            <a:tailEnd type="none" w="med" len="med"/>
          </a:ln>
        </p:spPr>
      </p:cxnSp>
      <p:cxnSp>
        <p:nvCxnSpPr>
          <p:cNvPr id="216" name="Google Shape;216;p29">
            <a:hlinkClick r:id=""/>
          </p:cNvPr>
          <p:cNvCxnSpPr/>
          <p:nvPr/>
        </p:nvCxnSpPr>
        <p:spPr>
          <a:xfrm>
            <a:off x="8598817" y="378567"/>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740800"/>
            <a:ext cx="2808000" cy="1007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852800"/>
            <a:ext cx="2808000" cy="42393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600200"/>
            <a:ext cx="6367800" cy="54543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265500" y="1644233"/>
            <a:ext cx="4045200" cy="19764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3737433"/>
            <a:ext cx="4045200" cy="16467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965433"/>
            <a:ext cx="3837000" cy="49269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5640767"/>
            <a:ext cx="5998800" cy="80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lstStyle>
            <a:lvl1pPr lvl="0" rtl="0">
              <a:spcBef>
                <a:spcPts val="0"/>
              </a:spcBef>
              <a:spcAft>
                <a:spcPts val="0"/>
              </a:spcAft>
              <a:buSzPts val="2800"/>
              <a:buFont typeface="Raleway"/>
              <a:buNone/>
              <a:defRPr sz="2800" b="1">
                <a:latin typeface="Raleway"/>
                <a:ea typeface="Raleway"/>
                <a:cs typeface="Raleway"/>
                <a:sym typeface="Raleway"/>
              </a:defRPr>
            </a:lvl1pPr>
            <a:lvl2pPr lvl="1" rtl="0">
              <a:spcBef>
                <a:spcPts val="0"/>
              </a:spcBef>
              <a:spcAft>
                <a:spcPts val="0"/>
              </a:spcAft>
              <a:buSzPts val="2800"/>
              <a:buFont typeface="Raleway"/>
              <a:buNone/>
              <a:defRPr sz="2800" b="1">
                <a:latin typeface="Raleway"/>
                <a:ea typeface="Raleway"/>
                <a:cs typeface="Raleway"/>
                <a:sym typeface="Raleway"/>
              </a:defRPr>
            </a:lvl2pPr>
            <a:lvl3pPr lvl="2" rtl="0">
              <a:spcBef>
                <a:spcPts val="0"/>
              </a:spcBef>
              <a:spcAft>
                <a:spcPts val="0"/>
              </a:spcAft>
              <a:buSzPts val="2800"/>
              <a:buFont typeface="Raleway"/>
              <a:buNone/>
              <a:defRPr sz="2800" b="1">
                <a:latin typeface="Raleway"/>
                <a:ea typeface="Raleway"/>
                <a:cs typeface="Raleway"/>
                <a:sym typeface="Raleway"/>
              </a:defRPr>
            </a:lvl3pPr>
            <a:lvl4pPr lvl="3" rtl="0">
              <a:spcBef>
                <a:spcPts val="0"/>
              </a:spcBef>
              <a:spcAft>
                <a:spcPts val="0"/>
              </a:spcAft>
              <a:buSzPts val="2800"/>
              <a:buFont typeface="Raleway"/>
              <a:buNone/>
              <a:defRPr sz="2800" b="1">
                <a:latin typeface="Raleway"/>
                <a:ea typeface="Raleway"/>
                <a:cs typeface="Raleway"/>
                <a:sym typeface="Raleway"/>
              </a:defRPr>
            </a:lvl4pPr>
            <a:lvl5pPr lvl="4" rtl="0">
              <a:spcBef>
                <a:spcPts val="0"/>
              </a:spcBef>
              <a:spcAft>
                <a:spcPts val="0"/>
              </a:spcAft>
              <a:buSzPts val="2800"/>
              <a:buFont typeface="Raleway"/>
              <a:buNone/>
              <a:defRPr sz="2800" b="1">
                <a:latin typeface="Raleway"/>
                <a:ea typeface="Raleway"/>
                <a:cs typeface="Raleway"/>
                <a:sym typeface="Raleway"/>
              </a:defRPr>
            </a:lvl5pPr>
            <a:lvl6pPr lvl="5" rtl="0">
              <a:spcBef>
                <a:spcPts val="0"/>
              </a:spcBef>
              <a:spcAft>
                <a:spcPts val="0"/>
              </a:spcAft>
              <a:buSzPts val="2800"/>
              <a:buFont typeface="Raleway"/>
              <a:buNone/>
              <a:defRPr sz="2800" b="1">
                <a:latin typeface="Raleway"/>
                <a:ea typeface="Raleway"/>
                <a:cs typeface="Raleway"/>
                <a:sym typeface="Raleway"/>
              </a:defRPr>
            </a:lvl6pPr>
            <a:lvl7pPr lvl="6" rtl="0">
              <a:spcBef>
                <a:spcPts val="0"/>
              </a:spcBef>
              <a:spcAft>
                <a:spcPts val="0"/>
              </a:spcAft>
              <a:buSzPts val="2800"/>
              <a:buFont typeface="Raleway"/>
              <a:buNone/>
              <a:defRPr sz="2800" b="1">
                <a:latin typeface="Raleway"/>
                <a:ea typeface="Raleway"/>
                <a:cs typeface="Raleway"/>
                <a:sym typeface="Raleway"/>
              </a:defRPr>
            </a:lvl7pPr>
            <a:lvl8pPr lvl="7" rtl="0">
              <a:spcBef>
                <a:spcPts val="0"/>
              </a:spcBef>
              <a:spcAft>
                <a:spcPts val="0"/>
              </a:spcAft>
              <a:buSzPts val="2800"/>
              <a:buFont typeface="Raleway"/>
              <a:buNone/>
              <a:defRPr sz="2800" b="1">
                <a:latin typeface="Raleway"/>
                <a:ea typeface="Raleway"/>
                <a:cs typeface="Raleway"/>
                <a:sym typeface="Raleway"/>
              </a:defRPr>
            </a:lvl8pPr>
            <a:lvl9pPr lvl="8" rtl="0">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52" name="Google Shape;52;p13"/>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53" name="Google Shape;53;p13"/>
          <p:cNvSpPr txBox="1">
            <a:spLocks noGrp="1"/>
          </p:cNvSpPr>
          <p:nvPr>
            <p:ph type="sldNum" idx="12"/>
          </p:nvPr>
        </p:nvSpPr>
        <p:spPr>
          <a:xfrm>
            <a:off x="8536302" y="6333134"/>
            <a:ext cx="548700" cy="5247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0"/>
          <p:cNvSpPr txBox="1">
            <a:spLocks noGrp="1"/>
          </p:cNvSpPr>
          <p:nvPr>
            <p:ph type="ctrTitle"/>
          </p:nvPr>
        </p:nvSpPr>
        <p:spPr>
          <a:xfrm>
            <a:off x="729450" y="1763275"/>
            <a:ext cx="8338200" cy="2219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4800">
                <a:solidFill>
                  <a:srgbClr val="000000"/>
                </a:solidFill>
              </a:rPr>
              <a:t>Predicting readmission risk</a:t>
            </a:r>
            <a:endParaRPr/>
          </a:p>
        </p:txBody>
      </p:sp>
      <p:sp>
        <p:nvSpPr>
          <p:cNvPr id="222" name="Google Shape;222;p30"/>
          <p:cNvSpPr txBox="1">
            <a:spLocks noGrp="1"/>
          </p:cNvSpPr>
          <p:nvPr>
            <p:ph type="subTitle" idx="1"/>
          </p:nvPr>
        </p:nvSpPr>
        <p:spPr>
          <a:xfrm>
            <a:off x="729450" y="2958001"/>
            <a:ext cx="4890900" cy="942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400" b="1"/>
              <a:t>Sowjanya Gowrisankaran</a:t>
            </a:r>
            <a:endParaRPr sz="2400" b="1"/>
          </a:p>
          <a:p>
            <a:pPr marL="0" lvl="0" indent="0" rtl="0">
              <a:spcBef>
                <a:spcPts val="0"/>
              </a:spcBef>
              <a:spcAft>
                <a:spcPts val="0"/>
              </a:spcAft>
              <a:buNone/>
            </a:pPr>
            <a:r>
              <a:rPr lang="en" sz="2400" b="1"/>
              <a:t>Leong Hui Wong</a:t>
            </a:r>
            <a:endParaRPr sz="2400" b="1"/>
          </a:p>
        </p:txBody>
      </p:sp>
      <p:sp>
        <p:nvSpPr>
          <p:cNvPr id="223" name="Google Shape;223;p30"/>
          <p:cNvSpPr/>
          <p:nvPr/>
        </p:nvSpPr>
        <p:spPr>
          <a:xfrm>
            <a:off x="171450" y="247650"/>
            <a:ext cx="2543100" cy="1335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4" name="Google Shape;224;p30"/>
          <p:cNvSpPr/>
          <p:nvPr/>
        </p:nvSpPr>
        <p:spPr>
          <a:xfrm>
            <a:off x="6524625" y="247650"/>
            <a:ext cx="2543100" cy="1335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9"/>
          <p:cNvSpPr txBox="1"/>
          <p:nvPr/>
        </p:nvSpPr>
        <p:spPr>
          <a:xfrm>
            <a:off x="1806225" y="869250"/>
            <a:ext cx="6491100" cy="536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pic>
        <p:nvPicPr>
          <p:cNvPr id="295" name="Google Shape;295;p39"/>
          <p:cNvPicPr preferRelativeResize="0"/>
          <p:nvPr/>
        </p:nvPicPr>
        <p:blipFill>
          <a:blip r:embed="rId3">
            <a:alphaModFix/>
          </a:blip>
          <a:stretch>
            <a:fillRect/>
          </a:stretch>
        </p:blipFill>
        <p:spPr>
          <a:xfrm>
            <a:off x="57250" y="762125"/>
            <a:ext cx="9029500" cy="601966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pic>
        <p:nvPicPr>
          <p:cNvPr id="300" name="Google Shape;300;p40"/>
          <p:cNvPicPr preferRelativeResize="0"/>
          <p:nvPr/>
        </p:nvPicPr>
        <p:blipFill>
          <a:blip r:embed="rId3">
            <a:alphaModFix/>
          </a:blip>
          <a:stretch>
            <a:fillRect/>
          </a:stretch>
        </p:blipFill>
        <p:spPr>
          <a:xfrm>
            <a:off x="511504" y="1714821"/>
            <a:ext cx="8327700" cy="5143175"/>
          </a:xfrm>
          <a:prstGeom prst="rect">
            <a:avLst/>
          </a:prstGeom>
          <a:noFill/>
          <a:ln>
            <a:noFill/>
          </a:ln>
        </p:spPr>
      </p:pic>
      <p:sp>
        <p:nvSpPr>
          <p:cNvPr id="301" name="Google Shape;301;p40"/>
          <p:cNvSpPr txBox="1"/>
          <p:nvPr/>
        </p:nvSpPr>
        <p:spPr>
          <a:xfrm>
            <a:off x="5204825" y="3774313"/>
            <a:ext cx="2221500" cy="1024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2400">
                <a:latin typeface="Lato"/>
                <a:ea typeface="Lato"/>
                <a:cs typeface="Lato"/>
                <a:sym typeface="Lato"/>
              </a:rPr>
              <a:t>Area under the curve: </a:t>
            </a:r>
            <a:r>
              <a:rPr lang="en" sz="2400" b="1">
                <a:latin typeface="Lato"/>
                <a:ea typeface="Lato"/>
                <a:cs typeface="Lato"/>
                <a:sym typeface="Lato"/>
              </a:rPr>
              <a:t>0.648</a:t>
            </a:r>
            <a:endParaRPr sz="2400" b="1">
              <a:latin typeface="Lato"/>
              <a:ea typeface="Lato"/>
              <a:cs typeface="Lato"/>
              <a:sym typeface="Lato"/>
            </a:endParaRPr>
          </a:p>
        </p:txBody>
      </p:sp>
      <p:sp>
        <p:nvSpPr>
          <p:cNvPr id="302" name="Google Shape;302;p40"/>
          <p:cNvSpPr/>
          <p:nvPr/>
        </p:nvSpPr>
        <p:spPr>
          <a:xfrm rot="5400000">
            <a:off x="3269500" y="529050"/>
            <a:ext cx="3314100" cy="6763500"/>
          </a:xfrm>
          <a:prstGeom prst="rtTriangle">
            <a:avLst/>
          </a:prstGeom>
          <a:noFill/>
          <a:ln w="3810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3" name="Google Shape;303;p40"/>
          <p:cNvSpPr txBox="1"/>
          <p:nvPr/>
        </p:nvSpPr>
        <p:spPr>
          <a:xfrm>
            <a:off x="870900" y="974800"/>
            <a:ext cx="7402200" cy="514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800"/>
              </a:spcBef>
              <a:spcAft>
                <a:spcPts val="0"/>
              </a:spcAft>
              <a:buNone/>
            </a:pPr>
            <a:r>
              <a:rPr lang="en" sz="2400">
                <a:solidFill>
                  <a:schemeClr val="accent1"/>
                </a:solidFill>
                <a:latin typeface="Lato"/>
                <a:ea typeface="Lato"/>
                <a:cs typeface="Lato"/>
                <a:sym typeface="Lato"/>
              </a:rPr>
              <a:t>Re-admission = Intercept + Total LACE Score</a:t>
            </a:r>
            <a:endParaRPr sz="2400">
              <a:solidFill>
                <a:schemeClr val="accent1"/>
              </a:solidFill>
              <a:latin typeface="Lato"/>
              <a:ea typeface="Lato"/>
              <a:cs typeface="Lato"/>
              <a:sym typeface="Lato"/>
            </a:endParaRPr>
          </a:p>
          <a:p>
            <a:pPr marL="0" lvl="0" indent="457200" rtl="0">
              <a:lnSpc>
                <a:spcPct val="115000"/>
              </a:lnSpc>
              <a:spcBef>
                <a:spcPts val="800"/>
              </a:spcBef>
              <a:spcAft>
                <a:spcPts val="0"/>
              </a:spcAft>
              <a:buNone/>
            </a:pPr>
            <a:endParaRPr sz="2400">
              <a:solidFill>
                <a:schemeClr val="accent1"/>
              </a:solidFill>
              <a:latin typeface="Lato"/>
              <a:ea typeface="Lato"/>
              <a:cs typeface="Lato"/>
              <a:sym typeface="Lato"/>
            </a:endParaRPr>
          </a:p>
          <a:p>
            <a:pPr marL="0" lvl="0" indent="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1"/>
          <p:cNvSpPr txBox="1">
            <a:spLocks noGrp="1"/>
          </p:cNvSpPr>
          <p:nvPr>
            <p:ph type="title"/>
          </p:nvPr>
        </p:nvSpPr>
        <p:spPr>
          <a:xfrm>
            <a:off x="727650" y="1721500"/>
            <a:ext cx="7688700" cy="713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Model Performance </a:t>
            </a:r>
            <a:endParaRPr dirty="0"/>
          </a:p>
        </p:txBody>
      </p:sp>
      <p:sp>
        <p:nvSpPr>
          <p:cNvPr id="309" name="Google Shape;309;p41"/>
          <p:cNvSpPr txBox="1">
            <a:spLocks noGrp="1"/>
          </p:cNvSpPr>
          <p:nvPr>
            <p:ph type="body" idx="1"/>
          </p:nvPr>
        </p:nvSpPr>
        <p:spPr>
          <a:xfrm>
            <a:off x="727650" y="4893375"/>
            <a:ext cx="7688700" cy="1242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400" b="1" dirty="0"/>
              <a:t>   Sensitivity:  </a:t>
            </a:r>
            <a:r>
              <a:rPr lang="en" sz="2400" dirty="0"/>
              <a:t> 69.8%</a:t>
            </a:r>
            <a:r>
              <a:rPr lang="en" sz="2400" b="1" dirty="0"/>
              <a:t>		</a:t>
            </a:r>
            <a:r>
              <a:rPr lang="en" sz="2400" b="1" dirty="0" smtClean="0"/>
              <a:t>Specificity</a:t>
            </a:r>
            <a:r>
              <a:rPr lang="en" sz="2400" b="1" dirty="0"/>
              <a:t>:   </a:t>
            </a:r>
            <a:r>
              <a:rPr lang="en" sz="2400" dirty="0"/>
              <a:t> 51%</a:t>
            </a:r>
            <a:endParaRPr sz="2400" dirty="0"/>
          </a:p>
          <a:p>
            <a:pPr marL="0" lvl="0" indent="0" rtl="0">
              <a:spcBef>
                <a:spcPts val="1600"/>
              </a:spcBef>
              <a:spcAft>
                <a:spcPts val="1600"/>
              </a:spcAft>
              <a:buNone/>
            </a:pPr>
            <a:endParaRPr sz="2400" dirty="0"/>
          </a:p>
        </p:txBody>
      </p:sp>
      <p:graphicFrame>
        <p:nvGraphicFramePr>
          <p:cNvPr id="310" name="Google Shape;310;p41"/>
          <p:cNvGraphicFramePr/>
          <p:nvPr/>
        </p:nvGraphicFramePr>
        <p:xfrm>
          <a:off x="727650" y="2435188"/>
          <a:ext cx="7463850" cy="2285850"/>
        </p:xfrm>
        <a:graphic>
          <a:graphicData uri="http://schemas.openxmlformats.org/drawingml/2006/table">
            <a:tbl>
              <a:tblPr>
                <a:noFill/>
                <a:tableStyleId>{136F402B-344C-4C9F-842C-519CCBED7264}</a:tableStyleId>
              </a:tblPr>
              <a:tblGrid>
                <a:gridCol w="2034600"/>
                <a:gridCol w="2005700"/>
                <a:gridCol w="1883225"/>
                <a:gridCol w="1540325"/>
              </a:tblGrid>
              <a:tr h="381000">
                <a:tc rowSpan="2">
                  <a:txBody>
                    <a:bodyPr/>
                    <a:lstStyle/>
                    <a:p>
                      <a:pPr marL="0" lvl="0" indent="0" algn="ctr" rtl="0">
                        <a:spcBef>
                          <a:spcPts val="0"/>
                        </a:spcBef>
                        <a:spcAft>
                          <a:spcPts val="0"/>
                        </a:spcAft>
                        <a:buNone/>
                      </a:pPr>
                      <a:r>
                        <a:rPr lang="en" sz="1800" b="1"/>
                        <a:t>True Readmit </a:t>
                      </a:r>
                      <a:endParaRPr sz="1800" b="1"/>
                    </a:p>
                  </a:txBody>
                  <a:tcPr marL="91425" marR="91425" marT="91425" marB="91425">
                    <a:solidFill>
                      <a:srgbClr val="FFE599"/>
                    </a:solidFill>
                  </a:tcPr>
                </a:tc>
                <a:tc gridSpan="2">
                  <a:txBody>
                    <a:bodyPr/>
                    <a:lstStyle/>
                    <a:p>
                      <a:pPr marL="0" lvl="0" indent="0" algn="ctr">
                        <a:spcBef>
                          <a:spcPts val="0"/>
                        </a:spcBef>
                        <a:spcAft>
                          <a:spcPts val="0"/>
                        </a:spcAft>
                        <a:buNone/>
                      </a:pPr>
                      <a:r>
                        <a:rPr lang="en" sz="1800" b="1"/>
                        <a:t>Model Prediction</a:t>
                      </a:r>
                      <a:endParaRPr sz="1800" b="1"/>
                    </a:p>
                  </a:txBody>
                  <a:tcPr marL="91425" marR="91425" marT="91425" marB="91425">
                    <a:solidFill>
                      <a:srgbClr val="FFE599"/>
                    </a:solidFill>
                  </a:tcPr>
                </a:tc>
                <a:tc hMerge="1">
                  <a:txBody>
                    <a:bodyPr/>
                    <a:lstStyle/>
                    <a:p>
                      <a:endParaRPr lang="en-US"/>
                    </a:p>
                  </a:txBody>
                  <a:tcPr/>
                </a:tc>
                <a:tc rowSpan="2">
                  <a:txBody>
                    <a:bodyPr/>
                    <a:lstStyle/>
                    <a:p>
                      <a:pPr marL="0" lvl="0" indent="0" algn="ctr" rtl="0">
                        <a:spcBef>
                          <a:spcPts val="0"/>
                        </a:spcBef>
                        <a:spcAft>
                          <a:spcPts val="0"/>
                        </a:spcAft>
                        <a:buNone/>
                      </a:pPr>
                      <a:r>
                        <a:rPr lang="en" sz="1800" b="1"/>
                        <a:t>Total</a:t>
                      </a:r>
                      <a:endParaRPr sz="1800" b="1"/>
                    </a:p>
                  </a:txBody>
                  <a:tcPr marL="91425" marR="91425" marT="91425" marB="91425">
                    <a:solidFill>
                      <a:srgbClr val="FFE599"/>
                    </a:solidFill>
                  </a:tcPr>
                </a:tc>
              </a:tr>
              <a:tr h="381000">
                <a:tc vMerge="1">
                  <a:txBody>
                    <a:bodyPr/>
                    <a:lstStyle/>
                    <a:p>
                      <a:endParaRPr lang="en-US"/>
                    </a:p>
                  </a:txBody>
                  <a:tcPr/>
                </a:tc>
                <a:tc>
                  <a:txBody>
                    <a:bodyPr/>
                    <a:lstStyle/>
                    <a:p>
                      <a:pPr marL="0" lvl="0" indent="0" algn="ctr">
                        <a:spcBef>
                          <a:spcPts val="0"/>
                        </a:spcBef>
                        <a:spcAft>
                          <a:spcPts val="0"/>
                        </a:spcAft>
                        <a:buNone/>
                      </a:pPr>
                      <a:r>
                        <a:rPr lang="en" sz="1800" b="1"/>
                        <a:t>Not Readmitted</a:t>
                      </a:r>
                      <a:endParaRPr sz="1800" b="1"/>
                    </a:p>
                  </a:txBody>
                  <a:tcPr marL="91425" marR="91425" marT="91425" marB="91425">
                    <a:lnB w="9525" cap="flat" cmpd="sng">
                      <a:solidFill>
                        <a:srgbClr val="93C47D"/>
                      </a:solidFill>
                      <a:prstDash val="solid"/>
                      <a:round/>
                      <a:headEnd type="none" w="sm" len="sm"/>
                      <a:tailEnd type="none" w="sm" len="sm"/>
                    </a:lnB>
                  </a:tcPr>
                </a:tc>
                <a:tc>
                  <a:txBody>
                    <a:bodyPr/>
                    <a:lstStyle/>
                    <a:p>
                      <a:pPr marL="0" lvl="0" indent="0" algn="ctr">
                        <a:spcBef>
                          <a:spcPts val="0"/>
                        </a:spcBef>
                        <a:spcAft>
                          <a:spcPts val="0"/>
                        </a:spcAft>
                        <a:buNone/>
                      </a:pPr>
                      <a:r>
                        <a:rPr lang="en" sz="1800" b="1"/>
                        <a:t>Readmitted</a:t>
                      </a:r>
                      <a:endParaRPr sz="1800" b="1"/>
                    </a:p>
                  </a:txBody>
                  <a:tcPr marL="91425" marR="91425" marT="91425" marB="91425"/>
                </a:tc>
                <a:tc vMerge="1">
                  <a:txBody>
                    <a:bodyPr/>
                    <a:lstStyle/>
                    <a:p>
                      <a:endParaRPr lang="en-US"/>
                    </a:p>
                  </a:txBody>
                  <a:tcPr/>
                </a:tc>
              </a:tr>
              <a:tr h="381000">
                <a:tc>
                  <a:txBody>
                    <a:bodyPr/>
                    <a:lstStyle/>
                    <a:p>
                      <a:pPr marL="0" lvl="0" indent="0" algn="ctr">
                        <a:spcBef>
                          <a:spcPts val="0"/>
                        </a:spcBef>
                        <a:spcAft>
                          <a:spcPts val="0"/>
                        </a:spcAft>
                        <a:buNone/>
                      </a:pPr>
                      <a:r>
                        <a:rPr lang="en" sz="1800" b="1"/>
                        <a:t>Not Readmitted</a:t>
                      </a:r>
                      <a:endParaRPr sz="1800" b="1"/>
                    </a:p>
                  </a:txBody>
                  <a:tcPr marL="91425" marR="91425" marT="91425" marB="91425">
                    <a:lnR w="9525" cap="flat" cmpd="sng">
                      <a:solidFill>
                        <a:srgbClr val="93C47D"/>
                      </a:solidFill>
                      <a:prstDash val="solid"/>
                      <a:round/>
                      <a:headEnd type="none" w="sm" len="sm"/>
                      <a:tailEnd type="none" w="sm" len="sm"/>
                    </a:lnR>
                  </a:tcPr>
                </a:tc>
                <a:tc>
                  <a:txBody>
                    <a:bodyPr/>
                    <a:lstStyle/>
                    <a:p>
                      <a:pPr marL="0" lvl="0" indent="0" algn="ctr">
                        <a:spcBef>
                          <a:spcPts val="0"/>
                        </a:spcBef>
                        <a:spcAft>
                          <a:spcPts val="0"/>
                        </a:spcAft>
                        <a:buNone/>
                      </a:pPr>
                      <a:r>
                        <a:rPr lang="en" sz="1800" b="1"/>
                        <a:t>2975</a:t>
                      </a:r>
                      <a:endParaRPr sz="1800" b="1"/>
                    </a:p>
                  </a:txBody>
                  <a:tcPr marL="91425" marR="91425" marT="91425" marB="91425">
                    <a:lnL w="9525" cap="flat" cmpd="sng">
                      <a:solidFill>
                        <a:srgbClr val="93C47D"/>
                      </a:solidFill>
                      <a:prstDash val="solid"/>
                      <a:round/>
                      <a:headEnd type="none" w="sm" len="sm"/>
                      <a:tailEnd type="none" w="sm" len="sm"/>
                    </a:lnL>
                    <a:lnR w="9525" cap="flat" cmpd="sng">
                      <a:solidFill>
                        <a:srgbClr val="93C47D"/>
                      </a:solidFill>
                      <a:prstDash val="solid"/>
                      <a:round/>
                      <a:headEnd type="none" w="sm" len="sm"/>
                      <a:tailEnd type="none" w="sm" len="sm"/>
                    </a:lnR>
                    <a:lnT w="9525" cap="flat" cmpd="sng">
                      <a:solidFill>
                        <a:srgbClr val="93C47D"/>
                      </a:solidFill>
                      <a:prstDash val="solid"/>
                      <a:round/>
                      <a:headEnd type="none" w="sm" len="sm"/>
                      <a:tailEnd type="none" w="sm" len="sm"/>
                    </a:lnT>
                    <a:lnB w="9525" cap="flat" cmpd="sng">
                      <a:solidFill>
                        <a:srgbClr val="93C47D"/>
                      </a:solidFill>
                      <a:prstDash val="solid"/>
                      <a:round/>
                      <a:headEnd type="none" w="sm" len="sm"/>
                      <a:tailEnd type="none" w="sm" len="sm"/>
                    </a:lnB>
                  </a:tcPr>
                </a:tc>
                <a:tc>
                  <a:txBody>
                    <a:bodyPr/>
                    <a:lstStyle/>
                    <a:p>
                      <a:pPr marL="0" lvl="0" indent="0" algn="ctr">
                        <a:spcBef>
                          <a:spcPts val="0"/>
                        </a:spcBef>
                        <a:spcAft>
                          <a:spcPts val="0"/>
                        </a:spcAft>
                        <a:buNone/>
                      </a:pPr>
                      <a:r>
                        <a:rPr lang="en" sz="1800"/>
                        <a:t>2858</a:t>
                      </a:r>
                      <a:endParaRPr sz="1800"/>
                    </a:p>
                  </a:txBody>
                  <a:tcPr marL="91425" marR="91425" marT="91425" marB="91425">
                    <a:lnL w="9525" cap="flat" cmpd="sng">
                      <a:solidFill>
                        <a:srgbClr val="93C47D"/>
                      </a:solidFill>
                      <a:prstDash val="solid"/>
                      <a:round/>
                      <a:headEnd type="none" w="sm" len="sm"/>
                      <a:tailEnd type="none" w="sm" len="sm"/>
                    </a:lnL>
                  </a:tcPr>
                </a:tc>
                <a:tc>
                  <a:txBody>
                    <a:bodyPr/>
                    <a:lstStyle/>
                    <a:p>
                      <a:pPr marL="0" lvl="0" indent="0" algn="ctr" rtl="0">
                        <a:spcBef>
                          <a:spcPts val="0"/>
                        </a:spcBef>
                        <a:spcAft>
                          <a:spcPts val="0"/>
                        </a:spcAft>
                        <a:buNone/>
                      </a:pPr>
                      <a:r>
                        <a:rPr lang="en" sz="1800"/>
                        <a:t>5833</a:t>
                      </a:r>
                      <a:endParaRPr sz="1800"/>
                    </a:p>
                  </a:txBody>
                  <a:tcPr marL="91425" marR="91425" marT="91425" marB="91425"/>
                </a:tc>
              </a:tr>
              <a:tr h="381000">
                <a:tc>
                  <a:txBody>
                    <a:bodyPr/>
                    <a:lstStyle/>
                    <a:p>
                      <a:pPr marL="0" lvl="0" indent="0" algn="ctr">
                        <a:spcBef>
                          <a:spcPts val="0"/>
                        </a:spcBef>
                        <a:spcAft>
                          <a:spcPts val="0"/>
                        </a:spcAft>
                        <a:buNone/>
                      </a:pPr>
                      <a:r>
                        <a:rPr lang="en" sz="1800" b="1"/>
                        <a:t>Readmitted</a:t>
                      </a:r>
                      <a:endParaRPr sz="1800" b="1"/>
                    </a:p>
                  </a:txBody>
                  <a:tcPr marL="91425" marR="91425" marT="91425" marB="91425"/>
                </a:tc>
                <a:tc>
                  <a:txBody>
                    <a:bodyPr/>
                    <a:lstStyle/>
                    <a:p>
                      <a:pPr marL="0" lvl="0" indent="0" algn="ctr">
                        <a:spcBef>
                          <a:spcPts val="0"/>
                        </a:spcBef>
                        <a:spcAft>
                          <a:spcPts val="0"/>
                        </a:spcAft>
                        <a:buNone/>
                      </a:pPr>
                      <a:r>
                        <a:rPr lang="en" sz="1800"/>
                        <a:t>319</a:t>
                      </a:r>
                      <a:endParaRPr sz="1800"/>
                    </a:p>
                  </a:txBody>
                  <a:tcPr marL="91425" marR="91425" marT="91425" marB="91425">
                    <a:lnT w="9525" cap="flat" cmpd="sng">
                      <a:solidFill>
                        <a:srgbClr val="93C47D"/>
                      </a:solidFill>
                      <a:prstDash val="solid"/>
                      <a:round/>
                      <a:headEnd type="none" w="sm" len="sm"/>
                      <a:tailEnd type="none" w="sm" len="sm"/>
                    </a:lnT>
                  </a:tcPr>
                </a:tc>
                <a:tc>
                  <a:txBody>
                    <a:bodyPr/>
                    <a:lstStyle/>
                    <a:p>
                      <a:pPr marL="0" lvl="0" indent="0" algn="ctr">
                        <a:spcBef>
                          <a:spcPts val="0"/>
                        </a:spcBef>
                        <a:spcAft>
                          <a:spcPts val="0"/>
                        </a:spcAft>
                        <a:buNone/>
                      </a:pPr>
                      <a:r>
                        <a:rPr lang="en" sz="1800" b="1"/>
                        <a:t>739</a:t>
                      </a:r>
                      <a:endParaRPr sz="1800" b="1"/>
                    </a:p>
                  </a:txBody>
                  <a:tcPr marL="91425" marR="91425" marT="91425" marB="91425"/>
                </a:tc>
                <a:tc>
                  <a:txBody>
                    <a:bodyPr/>
                    <a:lstStyle/>
                    <a:p>
                      <a:pPr marL="0" lvl="0" indent="0" algn="ctr" rtl="0">
                        <a:spcBef>
                          <a:spcPts val="0"/>
                        </a:spcBef>
                        <a:spcAft>
                          <a:spcPts val="0"/>
                        </a:spcAft>
                        <a:buNone/>
                      </a:pPr>
                      <a:r>
                        <a:rPr lang="en" sz="1800"/>
                        <a:t>1058</a:t>
                      </a:r>
                      <a:endParaRPr sz="1800"/>
                    </a:p>
                  </a:txBody>
                  <a:tcPr marL="91425" marR="91425" marT="91425" marB="91425"/>
                </a:tc>
              </a:tr>
              <a:tr h="381000">
                <a:tc>
                  <a:txBody>
                    <a:bodyPr/>
                    <a:lstStyle/>
                    <a:p>
                      <a:pPr marL="0" lvl="0" indent="0" algn="ctr" rtl="0">
                        <a:spcBef>
                          <a:spcPts val="0"/>
                        </a:spcBef>
                        <a:spcAft>
                          <a:spcPts val="0"/>
                        </a:spcAft>
                        <a:buNone/>
                      </a:pPr>
                      <a:r>
                        <a:rPr lang="en" sz="1800" b="1"/>
                        <a:t>Total</a:t>
                      </a:r>
                      <a:endParaRPr sz="1800" b="1"/>
                    </a:p>
                  </a:txBody>
                  <a:tcPr marL="91425" marR="91425" marT="91425" marB="91425">
                    <a:solidFill>
                      <a:srgbClr val="FFE599"/>
                    </a:solidFill>
                  </a:tcPr>
                </a:tc>
                <a:tc>
                  <a:txBody>
                    <a:bodyPr/>
                    <a:lstStyle/>
                    <a:p>
                      <a:pPr marL="0" lvl="0" indent="0" algn="ctr" rtl="0">
                        <a:spcBef>
                          <a:spcPts val="0"/>
                        </a:spcBef>
                        <a:spcAft>
                          <a:spcPts val="0"/>
                        </a:spcAft>
                        <a:buNone/>
                      </a:pPr>
                      <a:r>
                        <a:rPr lang="en" sz="1800"/>
                        <a:t>3294</a:t>
                      </a:r>
                      <a:endParaRPr sz="1800"/>
                    </a:p>
                  </a:txBody>
                  <a:tcPr marL="91425" marR="91425" marT="91425" marB="91425"/>
                </a:tc>
                <a:tc>
                  <a:txBody>
                    <a:bodyPr/>
                    <a:lstStyle/>
                    <a:p>
                      <a:pPr marL="0" lvl="0" indent="0" algn="ctr" rtl="0">
                        <a:spcBef>
                          <a:spcPts val="0"/>
                        </a:spcBef>
                        <a:spcAft>
                          <a:spcPts val="0"/>
                        </a:spcAft>
                        <a:buNone/>
                      </a:pPr>
                      <a:r>
                        <a:rPr lang="en" sz="1800"/>
                        <a:t>3597</a:t>
                      </a:r>
                      <a:endParaRPr sz="1800"/>
                    </a:p>
                  </a:txBody>
                  <a:tcPr marL="91425" marR="91425" marT="91425" marB="91425"/>
                </a:tc>
                <a:tc>
                  <a:txBody>
                    <a:bodyPr/>
                    <a:lstStyle/>
                    <a:p>
                      <a:pPr marL="0" lvl="0" indent="0" algn="ctr" rtl="0">
                        <a:spcBef>
                          <a:spcPts val="0"/>
                        </a:spcBef>
                        <a:spcAft>
                          <a:spcPts val="0"/>
                        </a:spcAft>
                        <a:buNone/>
                      </a:pPr>
                      <a:r>
                        <a:rPr lang="en" sz="1800"/>
                        <a:t>6891</a:t>
                      </a:r>
                      <a:endParaRPr sz="1800"/>
                    </a:p>
                  </a:txBody>
                  <a:tcPr marL="91425" marR="91425" marT="91425" marB="91425"/>
                </a:tc>
              </a:tr>
            </a:tbl>
          </a:graphicData>
        </a:graphic>
      </p:graphicFrame>
      <p:sp>
        <p:nvSpPr>
          <p:cNvPr id="311" name="Google Shape;311;p41"/>
          <p:cNvSpPr txBox="1"/>
          <p:nvPr/>
        </p:nvSpPr>
        <p:spPr>
          <a:xfrm>
            <a:off x="898500" y="5554575"/>
            <a:ext cx="7347000" cy="857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sz="2400" b="1">
              <a:solidFill>
                <a:srgbClr val="98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42"/>
          <p:cNvSpPr txBox="1">
            <a:spLocks noGrp="1"/>
          </p:cNvSpPr>
          <p:nvPr>
            <p:ph type="title"/>
          </p:nvPr>
        </p:nvSpPr>
        <p:spPr>
          <a:xfrm>
            <a:off x="729450" y="1758200"/>
            <a:ext cx="7688700" cy="713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rgbClr val="000000"/>
                </a:solidFill>
              </a:rPr>
              <a:t>Implementation Plan</a:t>
            </a:r>
            <a:endParaRPr/>
          </a:p>
        </p:txBody>
      </p:sp>
      <p:sp>
        <p:nvSpPr>
          <p:cNvPr id="317" name="Google Shape;317;p42"/>
          <p:cNvSpPr txBox="1">
            <a:spLocks noGrp="1"/>
          </p:cNvSpPr>
          <p:nvPr>
            <p:ph type="body" idx="1"/>
          </p:nvPr>
        </p:nvSpPr>
        <p:spPr>
          <a:xfrm>
            <a:off x="729450" y="2543233"/>
            <a:ext cx="7688700" cy="3014700"/>
          </a:xfrm>
          <a:prstGeom prst="rect">
            <a:avLst/>
          </a:prstGeom>
        </p:spPr>
        <p:txBody>
          <a:bodyPr spcFirstLastPara="1" wrap="square" lIns="91425" tIns="91425" rIns="91425" bIns="91425" anchor="t" anchorCtr="0">
            <a:noAutofit/>
          </a:bodyPr>
          <a:lstStyle/>
          <a:p>
            <a:pPr marL="457200" lvl="0" indent="-381000" rtl="0">
              <a:spcBef>
                <a:spcPts val="600"/>
              </a:spcBef>
              <a:spcAft>
                <a:spcPts val="0"/>
              </a:spcAft>
              <a:buSzPts val="2400"/>
              <a:buChar char="●"/>
            </a:pPr>
            <a:r>
              <a:rPr lang="en" sz="2400"/>
              <a:t>(</a:t>
            </a:r>
            <a:r>
              <a:rPr lang="en" sz="2400" i="1"/>
              <a:t>People</a:t>
            </a:r>
            <a:r>
              <a:rPr lang="en" sz="2400"/>
              <a:t>) Engage, involve, and educate users</a:t>
            </a:r>
            <a:endParaRPr sz="2400"/>
          </a:p>
          <a:p>
            <a:pPr marL="457200" lvl="0" indent="0" rtl="0">
              <a:spcBef>
                <a:spcPts val="600"/>
              </a:spcBef>
              <a:spcAft>
                <a:spcPts val="0"/>
              </a:spcAft>
              <a:buNone/>
            </a:pPr>
            <a:endParaRPr sz="2400"/>
          </a:p>
          <a:p>
            <a:pPr marL="457200" lvl="0" indent="-381000" rtl="0">
              <a:spcBef>
                <a:spcPts val="600"/>
              </a:spcBef>
              <a:spcAft>
                <a:spcPts val="0"/>
              </a:spcAft>
              <a:buSzPts val="2400"/>
              <a:buChar char="●"/>
            </a:pPr>
            <a:r>
              <a:rPr lang="en" sz="2400"/>
              <a:t>(</a:t>
            </a:r>
            <a:r>
              <a:rPr lang="en" sz="2400" i="1"/>
              <a:t>Process</a:t>
            </a:r>
            <a:r>
              <a:rPr lang="en" sz="2400"/>
              <a:t>) Usability and change management</a:t>
            </a:r>
            <a:endParaRPr sz="2400"/>
          </a:p>
          <a:p>
            <a:pPr marL="457200" lvl="0" indent="0" rtl="0">
              <a:spcBef>
                <a:spcPts val="600"/>
              </a:spcBef>
              <a:spcAft>
                <a:spcPts val="0"/>
              </a:spcAft>
              <a:buNone/>
            </a:pPr>
            <a:endParaRPr sz="2400"/>
          </a:p>
          <a:p>
            <a:pPr marL="457200" lvl="0" indent="-381000" rtl="0">
              <a:spcBef>
                <a:spcPts val="600"/>
              </a:spcBef>
              <a:spcAft>
                <a:spcPts val="0"/>
              </a:spcAft>
              <a:buSzPts val="2400"/>
              <a:buChar char="●"/>
            </a:pPr>
            <a:r>
              <a:rPr lang="en" sz="2400"/>
              <a:t>(</a:t>
            </a:r>
            <a:r>
              <a:rPr lang="en" sz="2400" i="1"/>
              <a:t>Technology</a:t>
            </a:r>
            <a:r>
              <a:rPr lang="en" sz="2400"/>
              <a:t>) Pilot program - rapid prototyping and agile methodology</a:t>
            </a:r>
            <a:endParaRPr sz="2400"/>
          </a:p>
          <a:p>
            <a:pPr marL="457200" lvl="0" indent="0" rtl="0">
              <a:spcBef>
                <a:spcPts val="600"/>
              </a:spcBef>
              <a:spcAft>
                <a:spcPts val="0"/>
              </a:spcAft>
              <a:buNone/>
            </a:pPr>
            <a:endParaRPr sz="2400"/>
          </a:p>
          <a:p>
            <a:pPr marL="457200" lvl="0" indent="-381000" rtl="0">
              <a:spcBef>
                <a:spcPts val="600"/>
              </a:spcBef>
              <a:spcAft>
                <a:spcPts val="0"/>
              </a:spcAft>
              <a:buSzPts val="2400"/>
              <a:buChar char="●"/>
            </a:pPr>
            <a:r>
              <a:rPr lang="en" sz="2400"/>
              <a:t>Time to value = </a:t>
            </a:r>
            <a:r>
              <a:rPr lang="en" sz="2400" b="1"/>
              <a:t>1.5 years</a:t>
            </a:r>
            <a:endParaRPr sz="2400"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43"/>
          <p:cNvSpPr txBox="1">
            <a:spLocks noGrp="1"/>
          </p:cNvSpPr>
          <p:nvPr>
            <p:ph type="title"/>
          </p:nvPr>
        </p:nvSpPr>
        <p:spPr>
          <a:xfrm>
            <a:off x="729450" y="1758200"/>
            <a:ext cx="7688400" cy="713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Mockup in Epic Patient List</a:t>
            </a:r>
            <a:endParaRPr/>
          </a:p>
        </p:txBody>
      </p:sp>
      <p:pic>
        <p:nvPicPr>
          <p:cNvPr id="323" name="Google Shape;323;p43"/>
          <p:cNvPicPr preferRelativeResize="0"/>
          <p:nvPr/>
        </p:nvPicPr>
        <p:blipFill>
          <a:blip r:embed="rId3">
            <a:alphaModFix/>
          </a:blip>
          <a:stretch>
            <a:fillRect/>
          </a:stretch>
        </p:blipFill>
        <p:spPr>
          <a:xfrm>
            <a:off x="650538" y="2471900"/>
            <a:ext cx="7846225" cy="4044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44"/>
          <p:cNvSpPr txBox="1">
            <a:spLocks noGrp="1"/>
          </p:cNvSpPr>
          <p:nvPr>
            <p:ph type="title"/>
          </p:nvPr>
        </p:nvSpPr>
        <p:spPr>
          <a:xfrm>
            <a:off x="729450" y="1758200"/>
            <a:ext cx="7688700" cy="713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solidFill>
                  <a:srgbClr val="000000"/>
                </a:solidFill>
              </a:rPr>
              <a:t>Evaluation Plan</a:t>
            </a:r>
            <a:endParaRPr/>
          </a:p>
        </p:txBody>
      </p:sp>
      <p:sp>
        <p:nvSpPr>
          <p:cNvPr id="329" name="Google Shape;329;p44"/>
          <p:cNvSpPr txBox="1">
            <a:spLocks noGrp="1"/>
          </p:cNvSpPr>
          <p:nvPr>
            <p:ph type="body" idx="1"/>
          </p:nvPr>
        </p:nvSpPr>
        <p:spPr>
          <a:xfrm>
            <a:off x="729450" y="2771823"/>
            <a:ext cx="7688700" cy="3797700"/>
          </a:xfrm>
          <a:prstGeom prst="rect">
            <a:avLst/>
          </a:prstGeom>
        </p:spPr>
        <p:txBody>
          <a:bodyPr spcFirstLastPara="1" wrap="square" lIns="91425" tIns="91425" rIns="91425" bIns="91425" anchor="t" anchorCtr="0">
            <a:noAutofit/>
          </a:bodyPr>
          <a:lstStyle/>
          <a:p>
            <a:pPr marL="457200" lvl="0" indent="-381000" rtl="0">
              <a:spcBef>
                <a:spcPts val="500"/>
              </a:spcBef>
              <a:spcAft>
                <a:spcPts val="0"/>
              </a:spcAft>
              <a:buSzPts val="2400"/>
              <a:buChar char="●"/>
            </a:pPr>
            <a:r>
              <a:rPr lang="en" sz="2400"/>
              <a:t>Process measures</a:t>
            </a:r>
            <a:endParaRPr sz="2400"/>
          </a:p>
          <a:p>
            <a:pPr marL="914400" lvl="1" indent="-381000" rtl="0">
              <a:spcBef>
                <a:spcPts val="0"/>
              </a:spcBef>
              <a:spcAft>
                <a:spcPts val="0"/>
              </a:spcAft>
              <a:buSzPts val="2400"/>
              <a:buChar char="○"/>
            </a:pPr>
            <a:r>
              <a:rPr lang="en" sz="2400"/>
              <a:t>Adoption rate (logs / survey)</a:t>
            </a:r>
            <a:endParaRPr sz="2400"/>
          </a:p>
          <a:p>
            <a:pPr marL="914400" lvl="1" indent="-381000" rtl="0">
              <a:spcBef>
                <a:spcPts val="0"/>
              </a:spcBef>
              <a:spcAft>
                <a:spcPts val="0"/>
              </a:spcAft>
              <a:buSzPts val="2400"/>
              <a:buChar char="○"/>
            </a:pPr>
            <a:r>
              <a:rPr lang="en" sz="2400"/>
              <a:t>Misclassification / error rate (audit / ad-hoc)</a:t>
            </a:r>
            <a:endParaRPr sz="2400"/>
          </a:p>
          <a:p>
            <a:pPr marL="0" lvl="0" indent="0" rtl="0">
              <a:spcBef>
                <a:spcPts val="500"/>
              </a:spcBef>
              <a:spcAft>
                <a:spcPts val="0"/>
              </a:spcAft>
              <a:buNone/>
            </a:pPr>
            <a:endParaRPr sz="2400"/>
          </a:p>
          <a:p>
            <a:pPr marL="457200" lvl="0" indent="-381000" rtl="0">
              <a:spcBef>
                <a:spcPts val="500"/>
              </a:spcBef>
              <a:spcAft>
                <a:spcPts val="0"/>
              </a:spcAft>
              <a:buSzPts val="2400"/>
              <a:buChar char="●"/>
            </a:pPr>
            <a:r>
              <a:rPr lang="en" sz="2400"/>
              <a:t>Outcome measures</a:t>
            </a:r>
            <a:endParaRPr sz="2400"/>
          </a:p>
          <a:p>
            <a:pPr marL="914400" lvl="1" indent="-381000" rtl="0">
              <a:spcBef>
                <a:spcPts val="0"/>
              </a:spcBef>
              <a:spcAft>
                <a:spcPts val="0"/>
              </a:spcAft>
              <a:buSzPts val="2400"/>
              <a:buChar char="○"/>
            </a:pPr>
            <a:r>
              <a:rPr lang="en" sz="2400"/>
              <a:t>User knowledge and satisfaction (survey)</a:t>
            </a:r>
            <a:endParaRPr sz="2400"/>
          </a:p>
          <a:p>
            <a:pPr marL="914400" lvl="1" indent="-381000" rtl="0">
              <a:spcBef>
                <a:spcPts val="0"/>
              </a:spcBef>
              <a:spcAft>
                <a:spcPts val="0"/>
              </a:spcAft>
              <a:buSzPts val="2400"/>
              <a:buChar char="○"/>
            </a:pPr>
            <a:r>
              <a:rPr lang="en" sz="2400"/>
              <a:t>All-cause and preventable readmissions pre- and post-implementation (time series)</a:t>
            </a:r>
            <a:endParaRPr sz="2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5"/>
          <p:cNvSpPr txBox="1">
            <a:spLocks noGrp="1"/>
          </p:cNvSpPr>
          <p:nvPr>
            <p:ph type="title"/>
          </p:nvPr>
        </p:nvSpPr>
        <p:spPr>
          <a:xfrm>
            <a:off x="729450" y="1758200"/>
            <a:ext cx="7688700" cy="713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Risks and Limitations</a:t>
            </a:r>
            <a:endParaRPr/>
          </a:p>
        </p:txBody>
      </p:sp>
      <p:sp>
        <p:nvSpPr>
          <p:cNvPr id="335" name="Google Shape;335;p45"/>
          <p:cNvSpPr txBox="1">
            <a:spLocks noGrp="1"/>
          </p:cNvSpPr>
          <p:nvPr>
            <p:ph type="body" idx="1"/>
          </p:nvPr>
        </p:nvSpPr>
        <p:spPr>
          <a:xfrm>
            <a:off x="729450" y="2771833"/>
            <a:ext cx="7688700" cy="3014700"/>
          </a:xfrm>
          <a:prstGeom prst="rect">
            <a:avLst/>
          </a:prstGeom>
        </p:spPr>
        <p:txBody>
          <a:bodyPr spcFirstLastPara="1" wrap="square" lIns="91425" tIns="91425" rIns="91425" bIns="91425" anchor="t" anchorCtr="0">
            <a:noAutofit/>
          </a:bodyPr>
          <a:lstStyle/>
          <a:p>
            <a:pPr marL="457200" lvl="0" indent="-381000" rtl="0">
              <a:spcBef>
                <a:spcPts val="0"/>
              </a:spcBef>
              <a:spcAft>
                <a:spcPts val="0"/>
              </a:spcAft>
              <a:buSzPts val="2400"/>
              <a:buChar char="●"/>
            </a:pPr>
            <a:r>
              <a:rPr lang="en" sz="2400"/>
              <a:t>Model</a:t>
            </a:r>
            <a:endParaRPr sz="2400"/>
          </a:p>
          <a:p>
            <a:pPr marL="914400" lvl="1" indent="-381000" rtl="0">
              <a:spcBef>
                <a:spcPts val="0"/>
              </a:spcBef>
              <a:spcAft>
                <a:spcPts val="0"/>
              </a:spcAft>
              <a:buSzPts val="2400"/>
              <a:buChar char="○"/>
            </a:pPr>
            <a:r>
              <a:rPr lang="en" sz="2400"/>
              <a:t>Re-evaluation based on additional parameters</a:t>
            </a:r>
            <a:endParaRPr sz="2400"/>
          </a:p>
          <a:p>
            <a:pPr marL="457200" lvl="0" indent="-381000" rtl="0">
              <a:spcBef>
                <a:spcPts val="0"/>
              </a:spcBef>
              <a:spcAft>
                <a:spcPts val="0"/>
              </a:spcAft>
              <a:buSzPts val="2400"/>
              <a:buChar char="●"/>
            </a:pPr>
            <a:r>
              <a:rPr lang="en" sz="2400"/>
              <a:t>Implementation</a:t>
            </a:r>
            <a:endParaRPr sz="2400"/>
          </a:p>
          <a:p>
            <a:pPr marL="914400" lvl="1" indent="-381000" rtl="0">
              <a:spcBef>
                <a:spcPts val="0"/>
              </a:spcBef>
              <a:spcAft>
                <a:spcPts val="0"/>
              </a:spcAft>
              <a:buSzPts val="2400"/>
              <a:buChar char="○"/>
            </a:pPr>
            <a:r>
              <a:rPr lang="en" sz="2400"/>
              <a:t>Vendor / platform dependent</a:t>
            </a:r>
            <a:endParaRPr sz="2400"/>
          </a:p>
          <a:p>
            <a:pPr marL="914400" lvl="1" indent="-381000" rtl="0">
              <a:spcBef>
                <a:spcPts val="0"/>
              </a:spcBef>
              <a:spcAft>
                <a:spcPts val="0"/>
              </a:spcAft>
              <a:buSzPts val="2400"/>
              <a:buChar char="○"/>
            </a:pPr>
            <a:r>
              <a:rPr lang="en" sz="2400"/>
              <a:t>Unforeseen data quality issues</a:t>
            </a:r>
            <a:endParaRPr sz="2400"/>
          </a:p>
          <a:p>
            <a:pPr marL="914400" lvl="1" indent="-381000" rtl="0">
              <a:spcBef>
                <a:spcPts val="0"/>
              </a:spcBef>
              <a:spcAft>
                <a:spcPts val="0"/>
              </a:spcAft>
              <a:buSzPts val="2400"/>
              <a:buChar char="○"/>
            </a:pPr>
            <a:r>
              <a:rPr lang="en" sz="2400"/>
              <a:t>Workflow incompatibility or user resistance</a:t>
            </a:r>
            <a:endParaRPr sz="2400"/>
          </a:p>
          <a:p>
            <a:pPr marL="457200" lvl="0" indent="-381000" rtl="0">
              <a:spcBef>
                <a:spcPts val="0"/>
              </a:spcBef>
              <a:spcAft>
                <a:spcPts val="0"/>
              </a:spcAft>
              <a:buSzPts val="2400"/>
              <a:buChar char="●"/>
            </a:pPr>
            <a:r>
              <a:rPr lang="en" sz="2400"/>
              <a:t>Evaluation</a:t>
            </a:r>
            <a:endParaRPr sz="2400"/>
          </a:p>
          <a:p>
            <a:pPr marL="914400" lvl="1" indent="-381000">
              <a:spcBef>
                <a:spcPts val="0"/>
              </a:spcBef>
              <a:spcAft>
                <a:spcPts val="0"/>
              </a:spcAft>
              <a:buSzPts val="2400"/>
              <a:buChar char="○"/>
            </a:pPr>
            <a:r>
              <a:rPr lang="en" sz="2400"/>
              <a:t>Ongoing validation and audit</a:t>
            </a: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6"/>
          <p:cNvSpPr txBox="1">
            <a:spLocks noGrp="1"/>
          </p:cNvSpPr>
          <p:nvPr>
            <p:ph type="body" idx="1"/>
          </p:nvPr>
        </p:nvSpPr>
        <p:spPr>
          <a:xfrm>
            <a:off x="729450" y="2771833"/>
            <a:ext cx="7688700" cy="3014700"/>
          </a:xfrm>
          <a:prstGeom prst="rect">
            <a:avLst/>
          </a:prstGeom>
        </p:spPr>
        <p:txBody>
          <a:bodyPr spcFirstLastPara="1" wrap="square" lIns="91425" tIns="91425" rIns="91425" bIns="91425" anchor="t" anchorCtr="0">
            <a:noAutofit/>
          </a:bodyPr>
          <a:lstStyle/>
          <a:p>
            <a:pPr marL="457200" lvl="0" indent="-381000" rtl="0">
              <a:spcBef>
                <a:spcPts val="600"/>
              </a:spcBef>
              <a:spcAft>
                <a:spcPts val="0"/>
              </a:spcAft>
              <a:buSzPts val="2400"/>
              <a:buChar char="●"/>
            </a:pPr>
            <a:r>
              <a:rPr lang="en" sz="2400"/>
              <a:t>SMEs and funding to build and maintain model:</a:t>
            </a:r>
            <a:endParaRPr sz="2400"/>
          </a:p>
          <a:p>
            <a:pPr marL="914400" lvl="1" indent="-381000" rtl="0">
              <a:spcBef>
                <a:spcPts val="0"/>
              </a:spcBef>
              <a:spcAft>
                <a:spcPts val="0"/>
              </a:spcAft>
              <a:buSzPts val="2400"/>
              <a:buChar char="○"/>
            </a:pPr>
            <a:r>
              <a:rPr lang="en" sz="2400"/>
              <a:t>IT, informatics, analytic lead (</a:t>
            </a:r>
            <a:r>
              <a:rPr lang="en" sz="2400" b="1"/>
              <a:t>CFO, CIO, CMIO</a:t>
            </a:r>
            <a:r>
              <a:rPr lang="en" sz="2400"/>
              <a:t>)</a:t>
            </a:r>
            <a:endParaRPr sz="2400"/>
          </a:p>
          <a:p>
            <a:pPr marL="914400" marR="0" lvl="1" indent="-381000" algn="l" rtl="0">
              <a:lnSpc>
                <a:spcPct val="115000"/>
              </a:lnSpc>
              <a:spcBef>
                <a:spcPts val="0"/>
              </a:spcBef>
              <a:spcAft>
                <a:spcPts val="0"/>
              </a:spcAft>
              <a:buSzPts val="2400"/>
              <a:buFont typeface="Lato"/>
              <a:buChar char="○"/>
            </a:pPr>
            <a:r>
              <a:rPr lang="en" sz="2400"/>
              <a:t>CAPEX: $200k, 4 FTE</a:t>
            </a:r>
            <a:endParaRPr sz="2400"/>
          </a:p>
          <a:p>
            <a:pPr marL="914400" lvl="1" indent="-381000" rtl="0">
              <a:spcBef>
                <a:spcPts val="0"/>
              </a:spcBef>
              <a:spcAft>
                <a:spcPts val="0"/>
              </a:spcAft>
              <a:buSzPts val="2400"/>
              <a:buChar char="○"/>
            </a:pPr>
            <a:r>
              <a:rPr lang="en" sz="2400"/>
              <a:t>OPEX: $20k/yr, 0.5 FTE</a:t>
            </a:r>
            <a:endParaRPr sz="2400"/>
          </a:p>
          <a:p>
            <a:pPr marL="457200" lvl="0" indent="0" rtl="0">
              <a:spcBef>
                <a:spcPts val="500"/>
              </a:spcBef>
              <a:spcAft>
                <a:spcPts val="0"/>
              </a:spcAft>
              <a:buNone/>
            </a:pPr>
            <a:endParaRPr sz="2400"/>
          </a:p>
          <a:p>
            <a:pPr marL="457200" lvl="0" indent="-381000" rtl="0">
              <a:spcBef>
                <a:spcPts val="500"/>
              </a:spcBef>
              <a:spcAft>
                <a:spcPts val="0"/>
              </a:spcAft>
              <a:buSzPts val="2400"/>
              <a:buChar char="●"/>
            </a:pPr>
            <a:r>
              <a:rPr lang="en" sz="2400"/>
              <a:t>To support change management and drive adoption:</a:t>
            </a:r>
            <a:endParaRPr sz="2400"/>
          </a:p>
          <a:p>
            <a:pPr marL="914400" lvl="1" indent="-381000" rtl="0">
              <a:spcBef>
                <a:spcPts val="0"/>
              </a:spcBef>
              <a:spcAft>
                <a:spcPts val="0"/>
              </a:spcAft>
              <a:buSzPts val="2400"/>
              <a:buChar char="○"/>
            </a:pPr>
            <a:r>
              <a:rPr lang="en" sz="2400"/>
              <a:t>Clinician champions (</a:t>
            </a:r>
            <a:r>
              <a:rPr lang="en" sz="2400" b="1"/>
              <a:t>CMO, CNO, dept heads</a:t>
            </a:r>
            <a:r>
              <a:rPr lang="en" sz="2400"/>
              <a:t>)</a:t>
            </a:r>
            <a:endParaRPr sz="2400"/>
          </a:p>
          <a:p>
            <a:pPr marL="914400" lvl="1" indent="-381000" rtl="0">
              <a:spcBef>
                <a:spcPts val="0"/>
              </a:spcBef>
              <a:spcAft>
                <a:spcPts val="0"/>
              </a:spcAft>
              <a:buSzPts val="2400"/>
              <a:buChar char="○"/>
            </a:pPr>
            <a:r>
              <a:rPr lang="en" sz="2400"/>
              <a:t>Senior management (</a:t>
            </a:r>
            <a:r>
              <a:rPr lang="en" sz="2400" b="1"/>
              <a:t>COO, CIO, CMIO</a:t>
            </a:r>
            <a:r>
              <a:rPr lang="en" sz="2400"/>
              <a:t>)</a:t>
            </a:r>
            <a:endParaRPr sz="2400"/>
          </a:p>
          <a:p>
            <a:pPr marL="0" lvl="0" indent="0">
              <a:spcBef>
                <a:spcPts val="0"/>
              </a:spcBef>
              <a:spcAft>
                <a:spcPts val="1600"/>
              </a:spcAft>
              <a:buNone/>
            </a:pPr>
            <a:endParaRPr sz="2400"/>
          </a:p>
        </p:txBody>
      </p:sp>
      <p:sp>
        <p:nvSpPr>
          <p:cNvPr id="341" name="Google Shape;341;p46"/>
          <p:cNvSpPr txBox="1">
            <a:spLocks noGrp="1"/>
          </p:cNvSpPr>
          <p:nvPr>
            <p:ph type="title"/>
          </p:nvPr>
        </p:nvSpPr>
        <p:spPr>
          <a:xfrm>
            <a:off x="729450" y="1758200"/>
            <a:ext cx="7688700" cy="713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rgbClr val="000000"/>
                </a:solidFill>
              </a:rPr>
              <a:t>Action Items for Management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47"/>
          <p:cNvSpPr txBox="1">
            <a:spLocks noGrp="1"/>
          </p:cNvSpPr>
          <p:nvPr>
            <p:ph type="ctrTitle"/>
          </p:nvPr>
        </p:nvSpPr>
        <p:spPr>
          <a:xfrm>
            <a:off x="729450" y="1763267"/>
            <a:ext cx="7688100" cy="2219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1"/>
          <p:cNvSpPr txBox="1">
            <a:spLocks noGrp="1"/>
          </p:cNvSpPr>
          <p:nvPr>
            <p:ph type="title"/>
          </p:nvPr>
        </p:nvSpPr>
        <p:spPr>
          <a:xfrm>
            <a:off x="729450" y="1758200"/>
            <a:ext cx="7688700" cy="713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Overview</a:t>
            </a:r>
            <a:endParaRPr/>
          </a:p>
        </p:txBody>
      </p:sp>
      <p:sp>
        <p:nvSpPr>
          <p:cNvPr id="230" name="Google Shape;230;p31"/>
          <p:cNvSpPr txBox="1">
            <a:spLocks noGrp="1"/>
          </p:cNvSpPr>
          <p:nvPr>
            <p:ph type="body" idx="1"/>
          </p:nvPr>
        </p:nvSpPr>
        <p:spPr>
          <a:xfrm>
            <a:off x="1295250" y="2652998"/>
            <a:ext cx="7122900" cy="21135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400"/>
              <a:t>Analytic model  to predict inpatient readmissions</a:t>
            </a:r>
            <a:endParaRPr sz="2400"/>
          </a:p>
          <a:p>
            <a:pPr marL="457200" lvl="0" indent="-381000">
              <a:spcBef>
                <a:spcPts val="1600"/>
              </a:spcBef>
              <a:spcAft>
                <a:spcPts val="0"/>
              </a:spcAft>
              <a:buSzPts val="2400"/>
              <a:buAutoNum type="arabicPeriod"/>
            </a:pPr>
            <a:r>
              <a:rPr lang="en" sz="2400"/>
              <a:t>Need for change</a:t>
            </a:r>
            <a:endParaRPr sz="2400"/>
          </a:p>
          <a:p>
            <a:pPr marL="457200" lvl="0" indent="-381000">
              <a:spcBef>
                <a:spcPts val="0"/>
              </a:spcBef>
              <a:spcAft>
                <a:spcPts val="0"/>
              </a:spcAft>
              <a:buSzPts val="2400"/>
              <a:buAutoNum type="arabicPeriod"/>
            </a:pPr>
            <a:r>
              <a:rPr lang="en" sz="2400"/>
              <a:t>Proposed solution</a:t>
            </a:r>
            <a:endParaRPr sz="2400"/>
          </a:p>
          <a:p>
            <a:pPr marL="457200" lvl="0" indent="-381000">
              <a:spcBef>
                <a:spcPts val="0"/>
              </a:spcBef>
              <a:spcAft>
                <a:spcPts val="0"/>
              </a:spcAft>
              <a:buSzPts val="2400"/>
              <a:buAutoNum type="arabicPeriod"/>
            </a:pPr>
            <a:r>
              <a:rPr lang="en" sz="2400"/>
              <a:t>Implementation &amp; evaluation</a:t>
            </a:r>
            <a:endParaRPr sz="2400"/>
          </a:p>
          <a:p>
            <a:pPr marL="0" lvl="0" indent="0" rtl="0">
              <a:spcBef>
                <a:spcPts val="1600"/>
              </a:spcBef>
              <a:spcAft>
                <a:spcPts val="1600"/>
              </a:spcAft>
              <a:buNone/>
            </a:pPr>
            <a:endParaRPr sz="2400"/>
          </a:p>
        </p:txBody>
      </p:sp>
      <p:pic>
        <p:nvPicPr>
          <p:cNvPr id="231" name="Google Shape;231;p31" descr="shutterstock_429987889_edited.jpg"/>
          <p:cNvPicPr preferRelativeResize="0"/>
          <p:nvPr/>
        </p:nvPicPr>
        <p:blipFill rotWithShape="1">
          <a:blip r:embed="rId3">
            <a:alphaModFix/>
          </a:blip>
          <a:srcRect l="12609" t="85988" r="6247" b="1381"/>
          <a:stretch/>
        </p:blipFill>
        <p:spPr>
          <a:xfrm>
            <a:off x="0" y="5114226"/>
            <a:ext cx="9144000" cy="176919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2"/>
          <p:cNvSpPr txBox="1">
            <a:spLocks noGrp="1"/>
          </p:cNvSpPr>
          <p:nvPr>
            <p:ph type="title"/>
          </p:nvPr>
        </p:nvSpPr>
        <p:spPr>
          <a:xfrm>
            <a:off x="729450" y="1758200"/>
            <a:ext cx="7688700" cy="713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37" name="Google Shape;237;p32"/>
          <p:cNvSpPr txBox="1">
            <a:spLocks noGrp="1"/>
          </p:cNvSpPr>
          <p:nvPr>
            <p:ph type="body" idx="1"/>
          </p:nvPr>
        </p:nvSpPr>
        <p:spPr>
          <a:xfrm>
            <a:off x="729450" y="2771833"/>
            <a:ext cx="7688700" cy="30147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endParaRPr/>
          </a:p>
        </p:txBody>
      </p:sp>
      <p:pic>
        <p:nvPicPr>
          <p:cNvPr id="238" name="Google Shape;238;p32"/>
          <p:cNvPicPr preferRelativeResize="0"/>
          <p:nvPr/>
        </p:nvPicPr>
        <p:blipFill>
          <a:blip r:embed="rId3">
            <a:alphaModFix/>
          </a:blip>
          <a:stretch>
            <a:fillRect/>
          </a:stretch>
        </p:blipFill>
        <p:spPr>
          <a:xfrm>
            <a:off x="0" y="669126"/>
            <a:ext cx="9144000" cy="5715017"/>
          </a:xfrm>
          <a:prstGeom prst="rect">
            <a:avLst/>
          </a:prstGeom>
          <a:noFill/>
          <a:ln>
            <a:noFill/>
          </a:ln>
        </p:spPr>
      </p:pic>
      <p:sp>
        <p:nvSpPr>
          <p:cNvPr id="239" name="Google Shape;239;p32"/>
          <p:cNvSpPr/>
          <p:nvPr/>
        </p:nvSpPr>
        <p:spPr>
          <a:xfrm>
            <a:off x="17075" y="1408200"/>
            <a:ext cx="9144000" cy="2886600"/>
          </a:xfrm>
          <a:prstGeom prst="rect">
            <a:avLst/>
          </a:prstGeom>
          <a:solidFill>
            <a:srgbClr val="FFFFFF">
              <a:alpha val="85770"/>
            </a:srgbClr>
          </a:solidFill>
          <a:ln>
            <a:noFill/>
          </a:ln>
        </p:spPr>
        <p:txBody>
          <a:bodyPr spcFirstLastPara="1" wrap="square" lIns="274300" tIns="274300" rIns="274300" bIns="274300" anchor="t" anchorCtr="0">
            <a:noAutofit/>
          </a:bodyPr>
          <a:lstStyle/>
          <a:p>
            <a:pPr marL="0" lvl="0" indent="0">
              <a:spcBef>
                <a:spcPts val="0"/>
              </a:spcBef>
              <a:spcAft>
                <a:spcPts val="0"/>
              </a:spcAft>
              <a:buNone/>
            </a:pPr>
            <a:r>
              <a:rPr lang="en" sz="4800" b="1">
                <a:solidFill>
                  <a:srgbClr val="990000"/>
                </a:solidFill>
                <a:latin typeface="Lato"/>
                <a:ea typeface="Lato"/>
                <a:cs typeface="Lato"/>
                <a:sym typeface="Lato"/>
              </a:rPr>
              <a:t>14.9%</a:t>
            </a:r>
            <a:r>
              <a:rPr lang="en" sz="4800" b="1">
                <a:latin typeface="Lato"/>
                <a:ea typeface="Lato"/>
                <a:cs typeface="Lato"/>
                <a:sym typeface="Lato"/>
              </a:rPr>
              <a:t> </a:t>
            </a:r>
            <a:r>
              <a:rPr lang="en" sz="4800">
                <a:latin typeface="Lato"/>
                <a:ea typeface="Lato"/>
                <a:cs typeface="Lato"/>
                <a:sym typeface="Lato"/>
              </a:rPr>
              <a:t>of hospitalizations are </a:t>
            </a:r>
            <a:r>
              <a:rPr lang="en" sz="4800" b="1">
                <a:latin typeface="Lato"/>
                <a:ea typeface="Lato"/>
                <a:cs typeface="Lato"/>
                <a:sym typeface="Lato"/>
              </a:rPr>
              <a:t>readmitted </a:t>
            </a:r>
            <a:r>
              <a:rPr lang="en" sz="4800">
                <a:latin typeface="Lato"/>
                <a:ea typeface="Lato"/>
                <a:cs typeface="Lato"/>
                <a:sym typeface="Lato"/>
              </a:rPr>
              <a:t>within 30 days</a:t>
            </a:r>
            <a:endParaRPr sz="4800">
              <a:latin typeface="Lato"/>
              <a:ea typeface="Lato"/>
              <a:cs typeface="Lato"/>
              <a:sym typeface="Lato"/>
            </a:endParaRPr>
          </a:p>
          <a:p>
            <a:pPr marL="0" lvl="0" indent="0">
              <a:spcBef>
                <a:spcPts val="0"/>
              </a:spcBef>
              <a:spcAft>
                <a:spcPts val="0"/>
              </a:spcAft>
              <a:buNone/>
            </a:pPr>
            <a:endParaRPr sz="2400">
              <a:latin typeface="Lato"/>
              <a:ea typeface="Lato"/>
              <a:cs typeface="Lato"/>
              <a:sym typeface="Lato"/>
            </a:endParaRPr>
          </a:p>
          <a:p>
            <a:pPr marL="0" lvl="0" indent="0">
              <a:spcBef>
                <a:spcPts val="0"/>
              </a:spcBef>
              <a:spcAft>
                <a:spcPts val="0"/>
              </a:spcAft>
              <a:buNone/>
            </a:pPr>
            <a:r>
              <a:rPr lang="en" sz="2400">
                <a:latin typeface="Lato"/>
                <a:ea typeface="Lato"/>
                <a:cs typeface="Lato"/>
                <a:sym typeface="Lato"/>
              </a:rPr>
              <a:t>In comparison, Oregon HTPP hospitals: </a:t>
            </a:r>
            <a:r>
              <a:rPr lang="en" sz="2400" b="1">
                <a:latin typeface="Lato"/>
                <a:ea typeface="Lato"/>
                <a:cs typeface="Lato"/>
                <a:sym typeface="Lato"/>
              </a:rPr>
              <a:t>11.8 % (2017)</a:t>
            </a:r>
            <a:endParaRPr sz="2400" b="1">
              <a:latin typeface="Lato"/>
              <a:ea typeface="Lato"/>
              <a:cs typeface="Lato"/>
              <a:sym typeface="Lato"/>
            </a:endParaRPr>
          </a:p>
        </p:txBody>
      </p:sp>
      <p:sp>
        <p:nvSpPr>
          <p:cNvPr id="240" name="Google Shape;240;p32"/>
          <p:cNvSpPr txBox="1"/>
          <p:nvPr/>
        </p:nvSpPr>
        <p:spPr>
          <a:xfrm>
            <a:off x="17075" y="6289900"/>
            <a:ext cx="7347000" cy="339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solidFill>
                  <a:schemeClr val="accent1"/>
                </a:solidFill>
                <a:latin typeface="Lato"/>
                <a:ea typeface="Lato"/>
                <a:cs typeface="Lato"/>
                <a:sym typeface="Lato"/>
              </a:rPr>
              <a:t>https://www.oregon.gov/oha/HPA/ANALYTICS-MTX/Documents/HTTP-Year-4-Report.pdf</a:t>
            </a:r>
            <a:endParaRPr>
              <a:solidFill>
                <a:schemeClr val="accent1"/>
              </a:solidFill>
              <a:latin typeface="Lato"/>
              <a:ea typeface="Lato"/>
              <a:cs typeface="Lato"/>
              <a:sym typeface="Lato"/>
            </a:endParaRPr>
          </a:p>
          <a:p>
            <a:pPr marL="0" lvl="0" indent="0">
              <a:spcBef>
                <a:spcPts val="0"/>
              </a:spcBef>
              <a:spcAft>
                <a:spcPts val="0"/>
              </a:spcAft>
              <a:buNone/>
            </a:pPr>
            <a:r>
              <a:rPr lang="en">
                <a:solidFill>
                  <a:schemeClr val="accent1"/>
                </a:solidFill>
                <a:latin typeface="Lato"/>
                <a:ea typeface="Lato"/>
                <a:cs typeface="Lato"/>
                <a:sym typeface="Lato"/>
              </a:rPr>
              <a:t>https://www.scripps.org/sparkle-assets/images/emergency_room_600_x_375_web.jpg</a:t>
            </a:r>
            <a:endParaRPr>
              <a:solidFill>
                <a:schemeClr val="accen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3"/>
          <p:cNvSpPr txBox="1">
            <a:spLocks noGrp="1"/>
          </p:cNvSpPr>
          <p:nvPr>
            <p:ph type="title"/>
          </p:nvPr>
        </p:nvSpPr>
        <p:spPr>
          <a:xfrm>
            <a:off x="729450" y="1758200"/>
            <a:ext cx="7688400" cy="713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pic>
        <p:nvPicPr>
          <p:cNvPr id="246" name="Google Shape;246;p33"/>
          <p:cNvPicPr preferRelativeResize="0"/>
          <p:nvPr/>
        </p:nvPicPr>
        <p:blipFill rotWithShape="1">
          <a:blip r:embed="rId3">
            <a:alphaModFix/>
          </a:blip>
          <a:srcRect l="10825" r="10328" b="20388"/>
          <a:stretch/>
        </p:blipFill>
        <p:spPr>
          <a:xfrm>
            <a:off x="185925" y="868543"/>
            <a:ext cx="8775451" cy="5120907"/>
          </a:xfrm>
          <a:prstGeom prst="rect">
            <a:avLst/>
          </a:prstGeom>
          <a:noFill/>
          <a:ln>
            <a:noFill/>
          </a:ln>
        </p:spPr>
      </p:pic>
      <p:sp>
        <p:nvSpPr>
          <p:cNvPr id="247" name="Google Shape;247;p33"/>
          <p:cNvSpPr txBox="1"/>
          <p:nvPr/>
        </p:nvSpPr>
        <p:spPr>
          <a:xfrm>
            <a:off x="4411200" y="5132350"/>
            <a:ext cx="4732800" cy="857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2400">
                <a:solidFill>
                  <a:schemeClr val="accent1"/>
                </a:solidFill>
                <a:latin typeface="Lato"/>
                <a:ea typeface="Lato"/>
                <a:cs typeface="Lato"/>
                <a:sym typeface="Lato"/>
              </a:rPr>
              <a:t>Est. cost per admission: </a:t>
            </a:r>
            <a:r>
              <a:rPr lang="en" sz="2400" b="1">
                <a:solidFill>
                  <a:srgbClr val="980000"/>
                </a:solidFill>
                <a:latin typeface="Lato"/>
                <a:ea typeface="Lato"/>
                <a:cs typeface="Lato"/>
                <a:sym typeface="Lato"/>
              </a:rPr>
              <a:t>$13.6k</a:t>
            </a:r>
            <a:endParaRPr sz="2400" b="1">
              <a:solidFill>
                <a:srgbClr val="980000"/>
              </a:solidFill>
              <a:latin typeface="Lato"/>
              <a:ea typeface="Lato"/>
              <a:cs typeface="Lato"/>
              <a:sym typeface="Lato"/>
            </a:endParaRPr>
          </a:p>
          <a:p>
            <a:pPr marL="0" lvl="0" indent="0">
              <a:spcBef>
                <a:spcPts val="0"/>
              </a:spcBef>
              <a:spcAft>
                <a:spcPts val="0"/>
              </a:spcAft>
              <a:buNone/>
            </a:pPr>
            <a:r>
              <a:rPr lang="en" sz="2400" b="1">
                <a:solidFill>
                  <a:schemeClr val="accent1"/>
                </a:solidFill>
                <a:latin typeface="Lato"/>
                <a:ea typeface="Lato"/>
                <a:cs typeface="Lato"/>
                <a:sym typeface="Lato"/>
              </a:rPr>
              <a:t>(as of 2015)</a:t>
            </a:r>
            <a:endParaRPr sz="2400" b="1">
              <a:solidFill>
                <a:schemeClr val="accent1"/>
              </a:solidFill>
              <a:latin typeface="Lato"/>
              <a:ea typeface="Lato"/>
              <a:cs typeface="Lato"/>
              <a:sym typeface="Lato"/>
            </a:endParaRPr>
          </a:p>
        </p:txBody>
      </p:sp>
      <p:sp>
        <p:nvSpPr>
          <p:cNvPr id="248" name="Google Shape;248;p33"/>
          <p:cNvSpPr txBox="1"/>
          <p:nvPr/>
        </p:nvSpPr>
        <p:spPr>
          <a:xfrm>
            <a:off x="0" y="6391025"/>
            <a:ext cx="8418000" cy="529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solidFill>
                  <a:schemeClr val="accent1"/>
                </a:solidFill>
                <a:latin typeface="Lato"/>
                <a:ea typeface="Lato"/>
                <a:cs typeface="Lato"/>
                <a:sym typeface="Lato"/>
              </a:rPr>
              <a:t>https://www.kff.org/state-category/health-costs-budgets/hospital-inpatient-day-expenses/</a:t>
            </a:r>
            <a:endParaRPr>
              <a:solidFill>
                <a:schemeClr val="accen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4"/>
          <p:cNvSpPr txBox="1">
            <a:spLocks noGrp="1"/>
          </p:cNvSpPr>
          <p:nvPr>
            <p:ph type="title"/>
          </p:nvPr>
        </p:nvSpPr>
        <p:spPr>
          <a:xfrm>
            <a:off x="729450" y="1758200"/>
            <a:ext cx="7688700" cy="713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Hospital Readmissions Reduction Program</a:t>
            </a:r>
            <a:endParaRPr/>
          </a:p>
        </p:txBody>
      </p:sp>
      <p:sp>
        <p:nvSpPr>
          <p:cNvPr id="254" name="Google Shape;254;p34"/>
          <p:cNvSpPr txBox="1">
            <a:spLocks noGrp="1"/>
          </p:cNvSpPr>
          <p:nvPr>
            <p:ph type="body" idx="1"/>
          </p:nvPr>
        </p:nvSpPr>
        <p:spPr>
          <a:xfrm>
            <a:off x="729450" y="2771833"/>
            <a:ext cx="7688700" cy="3014700"/>
          </a:xfrm>
          <a:prstGeom prst="rect">
            <a:avLst/>
          </a:prstGeom>
        </p:spPr>
        <p:txBody>
          <a:bodyPr spcFirstLastPara="1" wrap="square" lIns="91425" tIns="91425" rIns="91425" bIns="91425" anchor="t" anchorCtr="0">
            <a:noAutofit/>
          </a:bodyPr>
          <a:lstStyle/>
          <a:p>
            <a:pPr marL="457200" lvl="0" indent="-381000" rtl="0">
              <a:spcBef>
                <a:spcPts val="0"/>
              </a:spcBef>
              <a:spcAft>
                <a:spcPts val="0"/>
              </a:spcAft>
              <a:buSzPts val="2400"/>
              <a:buChar char="●"/>
            </a:pPr>
            <a:r>
              <a:rPr lang="en" sz="2400"/>
              <a:t>CMS withheld $526 million (FY2017)</a:t>
            </a:r>
            <a:endParaRPr sz="2400"/>
          </a:p>
          <a:p>
            <a:pPr marL="457200" lvl="0" indent="-381000" rtl="0">
              <a:spcBef>
                <a:spcPts val="0"/>
              </a:spcBef>
              <a:spcAft>
                <a:spcPts val="0"/>
              </a:spcAft>
              <a:buSzPts val="2400"/>
              <a:buChar char="●"/>
            </a:pPr>
            <a:r>
              <a:rPr lang="en" sz="2400"/>
              <a:t>KP facilities are among those penalized</a:t>
            </a:r>
            <a:endParaRPr sz="2400"/>
          </a:p>
          <a:p>
            <a:pPr marL="914400" lvl="1" indent="-381000" rtl="0">
              <a:spcBef>
                <a:spcPts val="0"/>
              </a:spcBef>
              <a:spcAft>
                <a:spcPts val="0"/>
              </a:spcAft>
              <a:buSzPts val="2400"/>
              <a:buChar char="○"/>
            </a:pPr>
            <a:r>
              <a:rPr lang="en" sz="2400"/>
              <a:t>E.g. Kaiser Foundation Hospital And Rehab Center, Vallejo, CA ( 0.25% )</a:t>
            </a:r>
            <a:endParaRPr sz="2400"/>
          </a:p>
        </p:txBody>
      </p:sp>
      <p:pic>
        <p:nvPicPr>
          <p:cNvPr id="255" name="Google Shape;255;p34"/>
          <p:cNvPicPr preferRelativeResize="0"/>
          <p:nvPr/>
        </p:nvPicPr>
        <p:blipFill>
          <a:blip r:embed="rId3">
            <a:alphaModFix/>
          </a:blip>
          <a:stretch>
            <a:fillRect/>
          </a:stretch>
        </p:blipFill>
        <p:spPr>
          <a:xfrm>
            <a:off x="4766400" y="4114150"/>
            <a:ext cx="4255125" cy="2127551"/>
          </a:xfrm>
          <a:prstGeom prst="rect">
            <a:avLst/>
          </a:prstGeom>
          <a:noFill/>
          <a:ln>
            <a:noFill/>
          </a:ln>
        </p:spPr>
      </p:pic>
      <p:sp>
        <p:nvSpPr>
          <p:cNvPr id="256" name="Google Shape;256;p34"/>
          <p:cNvSpPr txBox="1"/>
          <p:nvPr/>
        </p:nvSpPr>
        <p:spPr>
          <a:xfrm>
            <a:off x="101850" y="6138950"/>
            <a:ext cx="8708400" cy="7989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
                <a:solidFill>
                  <a:schemeClr val="accent1"/>
                </a:solidFill>
                <a:latin typeface="Lato"/>
                <a:ea typeface="Lato"/>
                <a:cs typeface="Lato"/>
                <a:sym typeface="Lato"/>
              </a:rPr>
              <a:t>https://www.cms.gov/Medicare/Quality-Initiatives-Patient-Assessment-Instruments/Value-Based-Programs/HRRP/Hospital-Readmission-Reduction-Program.html</a:t>
            </a:r>
            <a:endParaRPr>
              <a:solidFill>
                <a:schemeClr val="accent1"/>
              </a:solidFill>
              <a:latin typeface="Lato"/>
              <a:ea typeface="Lato"/>
              <a:cs typeface="Lato"/>
              <a:sym typeface="Lato"/>
            </a:endParaRPr>
          </a:p>
          <a:p>
            <a:pPr marL="0" lvl="0" indent="0">
              <a:spcBef>
                <a:spcPts val="0"/>
              </a:spcBef>
              <a:spcAft>
                <a:spcPts val="0"/>
              </a:spcAft>
              <a:buNone/>
            </a:pPr>
            <a:r>
              <a:rPr lang="en">
                <a:solidFill>
                  <a:schemeClr val="accent1"/>
                </a:solidFill>
                <a:latin typeface="Lato"/>
                <a:ea typeface="Lato"/>
                <a:cs typeface="Lato"/>
                <a:sym typeface="Lato"/>
              </a:rPr>
              <a:t>https://kaiserhealthnews.files.wordpress.com/2016/08/medicarereadmissionpenaltiesyear5_pdf_final1.pdf</a:t>
            </a:r>
            <a:endParaRPr>
              <a:solidFill>
                <a:schemeClr val="accent1"/>
              </a:solidFill>
              <a:latin typeface="Lato"/>
              <a:ea typeface="Lato"/>
              <a:cs typeface="Lato"/>
              <a:sym typeface="Lato"/>
            </a:endParaRPr>
          </a:p>
          <a:p>
            <a:pPr marL="0" lvl="0" indent="0" rtl="0">
              <a:spcBef>
                <a:spcPts val="0"/>
              </a:spcBef>
              <a:spcAft>
                <a:spcPts val="0"/>
              </a:spcAft>
              <a:buNone/>
            </a:pPr>
            <a:endParaRPr>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5"/>
          <p:cNvSpPr txBox="1">
            <a:spLocks noGrp="1"/>
          </p:cNvSpPr>
          <p:nvPr>
            <p:ph type="title"/>
          </p:nvPr>
        </p:nvSpPr>
        <p:spPr>
          <a:xfrm>
            <a:off x="729450" y="1758200"/>
            <a:ext cx="7688700" cy="713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Why change now?</a:t>
            </a:r>
            <a:endParaRPr/>
          </a:p>
        </p:txBody>
      </p:sp>
      <p:sp>
        <p:nvSpPr>
          <p:cNvPr id="262" name="Google Shape;262;p35"/>
          <p:cNvSpPr/>
          <p:nvPr/>
        </p:nvSpPr>
        <p:spPr>
          <a:xfrm>
            <a:off x="1400790" y="2908900"/>
            <a:ext cx="328800" cy="4383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rPr>
              <a:t>1</a:t>
            </a:r>
            <a:endParaRPr sz="1800" b="1">
              <a:solidFill>
                <a:srgbClr val="FFFFFF"/>
              </a:solidFill>
            </a:endParaRPr>
          </a:p>
        </p:txBody>
      </p:sp>
      <p:sp>
        <p:nvSpPr>
          <p:cNvPr id="263" name="Google Shape;263;p35"/>
          <p:cNvSpPr txBox="1">
            <a:spLocks noGrp="1"/>
          </p:cNvSpPr>
          <p:nvPr>
            <p:ph type="body" idx="1"/>
          </p:nvPr>
        </p:nvSpPr>
        <p:spPr>
          <a:xfrm>
            <a:off x="1847701" y="2765025"/>
            <a:ext cx="3066000" cy="14025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400"/>
              <a:t>Increasing inpatient expenditure</a:t>
            </a:r>
            <a:endParaRPr sz="2400"/>
          </a:p>
          <a:p>
            <a:pPr marL="0" lvl="0" indent="0" rtl="0">
              <a:spcBef>
                <a:spcPts val="1600"/>
              </a:spcBef>
              <a:spcAft>
                <a:spcPts val="1600"/>
              </a:spcAft>
              <a:buNone/>
            </a:pPr>
            <a:endParaRPr sz="2400"/>
          </a:p>
        </p:txBody>
      </p:sp>
      <p:sp>
        <p:nvSpPr>
          <p:cNvPr id="264" name="Google Shape;264;p35"/>
          <p:cNvSpPr/>
          <p:nvPr/>
        </p:nvSpPr>
        <p:spPr>
          <a:xfrm>
            <a:off x="1400790" y="4538767"/>
            <a:ext cx="328800" cy="4383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rPr>
              <a:t>2</a:t>
            </a:r>
            <a:endParaRPr sz="1800" b="1">
              <a:solidFill>
                <a:srgbClr val="FFFFFF"/>
              </a:solidFill>
            </a:endParaRPr>
          </a:p>
        </p:txBody>
      </p:sp>
      <p:sp>
        <p:nvSpPr>
          <p:cNvPr id="265" name="Google Shape;265;p35"/>
          <p:cNvSpPr txBox="1">
            <a:spLocks noGrp="1"/>
          </p:cNvSpPr>
          <p:nvPr>
            <p:ph type="body" idx="1"/>
          </p:nvPr>
        </p:nvSpPr>
        <p:spPr>
          <a:xfrm>
            <a:off x="1847700" y="4410525"/>
            <a:ext cx="3142500" cy="1887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400"/>
              <a:t>Increasing patient load from acquisitions and growth</a:t>
            </a:r>
            <a:endParaRPr sz="2400"/>
          </a:p>
          <a:p>
            <a:pPr marL="0" lvl="0" indent="0" rtl="0">
              <a:spcBef>
                <a:spcPts val="1600"/>
              </a:spcBef>
              <a:spcAft>
                <a:spcPts val="1600"/>
              </a:spcAft>
              <a:buNone/>
            </a:pPr>
            <a:endParaRPr sz="2400"/>
          </a:p>
        </p:txBody>
      </p:sp>
      <p:sp>
        <p:nvSpPr>
          <p:cNvPr id="266" name="Google Shape;266;p35"/>
          <p:cNvSpPr/>
          <p:nvPr/>
        </p:nvSpPr>
        <p:spPr>
          <a:xfrm>
            <a:off x="5090809" y="2908900"/>
            <a:ext cx="328800" cy="4383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rPr>
              <a:t>3</a:t>
            </a:r>
            <a:endParaRPr sz="1800" b="1">
              <a:solidFill>
                <a:srgbClr val="FFFFFF"/>
              </a:solidFill>
            </a:endParaRPr>
          </a:p>
        </p:txBody>
      </p:sp>
      <p:sp>
        <p:nvSpPr>
          <p:cNvPr id="267" name="Google Shape;267;p35"/>
          <p:cNvSpPr txBox="1">
            <a:spLocks noGrp="1"/>
          </p:cNvSpPr>
          <p:nvPr>
            <p:ph type="body" idx="1"/>
          </p:nvPr>
        </p:nvSpPr>
        <p:spPr>
          <a:xfrm>
            <a:off x="5536100" y="2765025"/>
            <a:ext cx="3375900" cy="14025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2400"/>
              <a:t>CMS may increase penalties or add conditions to HRRP</a:t>
            </a:r>
            <a:endParaRPr sz="2400"/>
          </a:p>
        </p:txBody>
      </p:sp>
      <p:sp>
        <p:nvSpPr>
          <p:cNvPr id="268" name="Google Shape;268;p35"/>
          <p:cNvSpPr txBox="1"/>
          <p:nvPr/>
        </p:nvSpPr>
        <p:spPr>
          <a:xfrm>
            <a:off x="900300" y="5813025"/>
            <a:ext cx="7347000" cy="857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69" name="Google Shape;269;p35"/>
          <p:cNvSpPr txBox="1">
            <a:spLocks noGrp="1"/>
          </p:cNvSpPr>
          <p:nvPr>
            <p:ph type="body" idx="1"/>
          </p:nvPr>
        </p:nvSpPr>
        <p:spPr>
          <a:xfrm>
            <a:off x="5536100" y="4460650"/>
            <a:ext cx="3375900" cy="14025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2400"/>
              <a:t>CMS to implement readmission penalties in nursing homes</a:t>
            </a:r>
            <a:endParaRPr sz="2400"/>
          </a:p>
        </p:txBody>
      </p:sp>
      <p:sp>
        <p:nvSpPr>
          <p:cNvPr id="270" name="Google Shape;270;p35"/>
          <p:cNvSpPr/>
          <p:nvPr/>
        </p:nvSpPr>
        <p:spPr>
          <a:xfrm>
            <a:off x="5090809" y="4538775"/>
            <a:ext cx="328800" cy="438300"/>
          </a:xfrm>
          <a:prstGeom prst="ellipse">
            <a:avLst/>
          </a:prstGeom>
          <a:solidFill>
            <a:srgbClr val="00BF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FFFFFF"/>
                </a:solidFill>
              </a:rPr>
              <a:t>4</a:t>
            </a:r>
            <a:endParaRPr sz="1800" b="1">
              <a:solidFill>
                <a:srgbClr val="FFFFFF"/>
              </a:solidFill>
            </a:endParaRPr>
          </a:p>
        </p:txBody>
      </p:sp>
      <p:sp>
        <p:nvSpPr>
          <p:cNvPr id="271" name="Google Shape;271;p35"/>
          <p:cNvSpPr txBox="1"/>
          <p:nvPr/>
        </p:nvSpPr>
        <p:spPr>
          <a:xfrm>
            <a:off x="115950" y="6343500"/>
            <a:ext cx="8912100" cy="438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solidFill>
                  <a:schemeClr val="accent1"/>
                </a:solidFill>
                <a:latin typeface="Lato"/>
                <a:ea typeface="Lato"/>
                <a:cs typeface="Lato"/>
                <a:sym typeface="Lato"/>
              </a:rPr>
              <a:t>https://www.cms.gov/Medicare/Quality-Initiatives-Patient-Assessment-Instruments/Value-Based-Programs/Other-VBPs/SNF-VBP.html</a:t>
            </a:r>
            <a:endParaRPr>
              <a:solidFill>
                <a:schemeClr val="accen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6"/>
          <p:cNvSpPr txBox="1">
            <a:spLocks noGrp="1"/>
          </p:cNvSpPr>
          <p:nvPr>
            <p:ph type="title"/>
          </p:nvPr>
        </p:nvSpPr>
        <p:spPr>
          <a:xfrm>
            <a:off x="729450" y="1758200"/>
            <a:ext cx="7688700" cy="713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Analytic Solution - LACE Score</a:t>
            </a:r>
            <a:endParaRPr/>
          </a:p>
        </p:txBody>
      </p:sp>
      <p:sp>
        <p:nvSpPr>
          <p:cNvPr id="277" name="Google Shape;277;p36"/>
          <p:cNvSpPr txBox="1">
            <a:spLocks noGrp="1"/>
          </p:cNvSpPr>
          <p:nvPr>
            <p:ph type="body" idx="1"/>
          </p:nvPr>
        </p:nvSpPr>
        <p:spPr>
          <a:xfrm>
            <a:off x="729450" y="2771824"/>
            <a:ext cx="7688700" cy="34260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sz="2400"/>
              <a:t>The model we propose uses a LACE score to predict patient  readmissions within 30 days.</a:t>
            </a:r>
            <a:endParaRPr sz="2400"/>
          </a:p>
          <a:p>
            <a:pPr marL="0" lvl="0" indent="0" rtl="0">
              <a:spcBef>
                <a:spcPts val="600"/>
              </a:spcBef>
              <a:spcAft>
                <a:spcPts val="0"/>
              </a:spcAft>
              <a:buNone/>
            </a:pPr>
            <a:r>
              <a:rPr lang="en" sz="2400"/>
              <a:t>Using this model, we can:</a:t>
            </a:r>
            <a:endParaRPr sz="2400"/>
          </a:p>
          <a:p>
            <a:pPr marL="457200" lvl="0" indent="-381000" rtl="0">
              <a:spcBef>
                <a:spcPts val="600"/>
              </a:spcBef>
              <a:spcAft>
                <a:spcPts val="0"/>
              </a:spcAft>
              <a:buSzPts val="2400"/>
              <a:buChar char="●"/>
            </a:pPr>
            <a:r>
              <a:rPr lang="en" sz="2400"/>
              <a:t>Identify high-risk patients</a:t>
            </a:r>
            <a:endParaRPr sz="2400"/>
          </a:p>
          <a:p>
            <a:pPr marL="457200" lvl="0" indent="-381000" rtl="0">
              <a:spcBef>
                <a:spcPts val="0"/>
              </a:spcBef>
              <a:spcAft>
                <a:spcPts val="0"/>
              </a:spcAft>
              <a:buSzPts val="2400"/>
              <a:buChar char="●"/>
            </a:pPr>
            <a:r>
              <a:rPr lang="en" sz="2400"/>
              <a:t>Focus interventions to reduce readmissions</a:t>
            </a:r>
            <a:endParaRPr sz="2400"/>
          </a:p>
          <a:p>
            <a:pPr marL="457200" lvl="0" indent="-381000" rtl="0">
              <a:spcBef>
                <a:spcPts val="0"/>
              </a:spcBef>
              <a:spcAft>
                <a:spcPts val="0"/>
              </a:spcAft>
              <a:buSzPts val="2400"/>
              <a:buChar char="●"/>
            </a:pPr>
            <a:r>
              <a:rPr lang="en" sz="2400"/>
              <a:t>Improve quality of care and patient satisfaction</a:t>
            </a:r>
            <a:endParaRPr sz="2400"/>
          </a:p>
          <a:p>
            <a:pPr marL="457200" lvl="0" indent="-381000" rtl="0">
              <a:spcBef>
                <a:spcPts val="0"/>
              </a:spcBef>
              <a:spcAft>
                <a:spcPts val="0"/>
              </a:spcAft>
              <a:buSzPts val="2400"/>
              <a:buChar char="●"/>
            </a:pPr>
            <a:r>
              <a:rPr lang="en" sz="2400"/>
              <a:t>Reduce re-admissions</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7"/>
          <p:cNvSpPr txBox="1">
            <a:spLocks noGrp="1"/>
          </p:cNvSpPr>
          <p:nvPr>
            <p:ph type="title"/>
          </p:nvPr>
        </p:nvSpPr>
        <p:spPr>
          <a:xfrm>
            <a:off x="729450" y="1758200"/>
            <a:ext cx="7688700" cy="713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rgbClr val="000000"/>
                </a:solidFill>
              </a:rPr>
              <a:t>LACE Score </a:t>
            </a:r>
            <a:endParaRPr/>
          </a:p>
        </p:txBody>
      </p:sp>
      <p:sp>
        <p:nvSpPr>
          <p:cNvPr id="283" name="Google Shape;283;p37"/>
          <p:cNvSpPr txBox="1">
            <a:spLocks noGrp="1"/>
          </p:cNvSpPr>
          <p:nvPr>
            <p:ph type="body" idx="1"/>
          </p:nvPr>
        </p:nvSpPr>
        <p:spPr>
          <a:xfrm>
            <a:off x="729450" y="2771825"/>
            <a:ext cx="7688700" cy="3052200"/>
          </a:xfrm>
          <a:prstGeom prst="rect">
            <a:avLst/>
          </a:prstGeom>
        </p:spPr>
        <p:txBody>
          <a:bodyPr spcFirstLastPara="1" wrap="square" lIns="91425" tIns="91425" rIns="91425" bIns="91425" anchor="t" anchorCtr="0">
            <a:noAutofit/>
          </a:bodyPr>
          <a:lstStyle/>
          <a:p>
            <a:pPr marL="457200" lvl="0" indent="-381000" rtl="0">
              <a:spcBef>
                <a:spcPts val="800"/>
              </a:spcBef>
              <a:spcAft>
                <a:spcPts val="0"/>
              </a:spcAft>
              <a:buSzPts val="2400"/>
              <a:buChar char="●"/>
            </a:pPr>
            <a:r>
              <a:rPr lang="en" sz="2400" dirty="0"/>
              <a:t>The score is a number between </a:t>
            </a:r>
            <a:r>
              <a:rPr lang="en" sz="2400" dirty="0" smtClean="0"/>
              <a:t>1 </a:t>
            </a:r>
            <a:r>
              <a:rPr lang="en" sz="2400" dirty="0"/>
              <a:t>and 19</a:t>
            </a:r>
            <a:endParaRPr sz="2400" dirty="0"/>
          </a:p>
          <a:p>
            <a:pPr marL="914400" lvl="1" indent="-381000" rtl="0">
              <a:spcBef>
                <a:spcPts val="0"/>
              </a:spcBef>
              <a:spcAft>
                <a:spcPts val="0"/>
              </a:spcAft>
              <a:buSzPts val="2400"/>
              <a:buChar char="○"/>
            </a:pPr>
            <a:r>
              <a:rPr lang="en" sz="2400" dirty="0"/>
              <a:t>L 	– Length of Stay </a:t>
            </a:r>
            <a:endParaRPr sz="2400" dirty="0"/>
          </a:p>
          <a:p>
            <a:pPr marL="914400" lvl="1" indent="-381000" rtl="0">
              <a:spcBef>
                <a:spcPts val="0"/>
              </a:spcBef>
              <a:spcAft>
                <a:spcPts val="0"/>
              </a:spcAft>
              <a:buSzPts val="2400"/>
              <a:buChar char="○"/>
            </a:pPr>
            <a:r>
              <a:rPr lang="en" sz="2400" dirty="0"/>
              <a:t>A 	– Acuity </a:t>
            </a:r>
            <a:endParaRPr sz="2400" dirty="0"/>
          </a:p>
          <a:p>
            <a:pPr marL="914400" lvl="1" indent="-381000" rtl="0">
              <a:spcBef>
                <a:spcPts val="0"/>
              </a:spcBef>
              <a:spcAft>
                <a:spcPts val="0"/>
              </a:spcAft>
              <a:buSzPts val="2400"/>
              <a:buChar char="○"/>
            </a:pPr>
            <a:r>
              <a:rPr lang="en" sz="2400" dirty="0"/>
              <a:t>C 	– Co-morbidity (CHF and Stroke)</a:t>
            </a:r>
            <a:endParaRPr sz="2400" dirty="0"/>
          </a:p>
          <a:p>
            <a:pPr marL="914400" lvl="1" indent="-381000" rtl="0">
              <a:spcBef>
                <a:spcPts val="0"/>
              </a:spcBef>
              <a:spcAft>
                <a:spcPts val="0"/>
              </a:spcAft>
              <a:buSzPts val="2400"/>
              <a:buChar char="○"/>
            </a:pPr>
            <a:r>
              <a:rPr lang="en" sz="2400" dirty="0"/>
              <a:t>E 	– Emergency room visits in the past 6 months</a:t>
            </a:r>
            <a:endParaRPr sz="2400" dirty="0"/>
          </a:p>
        </p:txBody>
      </p:sp>
      <p:sp>
        <p:nvSpPr>
          <p:cNvPr id="284" name="Google Shape;284;p37"/>
          <p:cNvSpPr txBox="1"/>
          <p:nvPr/>
        </p:nvSpPr>
        <p:spPr>
          <a:xfrm>
            <a:off x="0" y="6148300"/>
            <a:ext cx="9144000" cy="640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solidFill>
                  <a:schemeClr val="accent1"/>
                </a:solidFill>
                <a:latin typeface="Lato"/>
                <a:ea typeface="Lato"/>
                <a:cs typeface="Lato"/>
                <a:sym typeface="Lato"/>
              </a:rPr>
              <a:t>van Walraven C, Dhalla IA, Bell C, Etchells E, Stiell IG, Zarnke K, Austin PC, Forster AJ. Derivation and validation of an index to predict early death or unplanned readmission after discharge from hospital to the community. Canadian Medical Association Journal. 2010 Apr 6;182(6):551-7.</a:t>
            </a:r>
            <a:endParaRPr>
              <a:solidFill>
                <a:schemeClr val="accen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pic>
        <p:nvPicPr>
          <p:cNvPr id="289" name="Google Shape;289;p38"/>
          <p:cNvPicPr preferRelativeResize="0"/>
          <p:nvPr/>
        </p:nvPicPr>
        <p:blipFill>
          <a:blip r:embed="rId3">
            <a:alphaModFix/>
          </a:blip>
          <a:stretch>
            <a:fillRect/>
          </a:stretch>
        </p:blipFill>
        <p:spPr>
          <a:xfrm>
            <a:off x="125338" y="796500"/>
            <a:ext cx="8893325" cy="5928875"/>
          </a:xfrm>
          <a:prstGeom prst="rect">
            <a:avLst/>
          </a:prstGeom>
          <a:noFill/>
          <a:ln>
            <a:noFill/>
          </a:ln>
        </p:spPr>
      </p:pic>
      <p:sp>
        <p:nvSpPr>
          <p:cNvPr id="3" name="Rectangle 2"/>
          <p:cNvSpPr/>
          <p:nvPr/>
        </p:nvSpPr>
        <p:spPr>
          <a:xfrm>
            <a:off x="8217074" y="3883068"/>
            <a:ext cx="338203" cy="2630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8244214" y="3509376"/>
            <a:ext cx="338203" cy="2630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7832944" y="3185788"/>
            <a:ext cx="1022957" cy="2630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676375" y="3532340"/>
            <a:ext cx="1277651" cy="246221"/>
          </a:xfrm>
          <a:prstGeom prst="rect">
            <a:avLst/>
          </a:prstGeom>
          <a:noFill/>
        </p:spPr>
        <p:txBody>
          <a:bodyPr wrap="square" rtlCol="0">
            <a:spAutoFit/>
          </a:bodyPr>
          <a:lstStyle/>
          <a:p>
            <a:r>
              <a:rPr lang="en-US" sz="1000" b="1" dirty="0" smtClean="0"/>
              <a:t>Not Readmitted</a:t>
            </a:r>
            <a:endParaRPr lang="en-US" sz="1000" b="1" dirty="0"/>
          </a:p>
        </p:txBody>
      </p:sp>
      <p:sp>
        <p:nvSpPr>
          <p:cNvPr id="7" name="TextBox 6"/>
          <p:cNvSpPr txBox="1"/>
          <p:nvPr/>
        </p:nvSpPr>
        <p:spPr>
          <a:xfrm>
            <a:off x="6678464" y="3878893"/>
            <a:ext cx="1064712" cy="246221"/>
          </a:xfrm>
          <a:prstGeom prst="rect">
            <a:avLst/>
          </a:prstGeom>
          <a:noFill/>
        </p:spPr>
        <p:txBody>
          <a:bodyPr wrap="square" rtlCol="0">
            <a:spAutoFit/>
          </a:bodyPr>
          <a:lstStyle/>
          <a:p>
            <a:r>
              <a:rPr lang="en-US" sz="1000" b="1" dirty="0" smtClean="0"/>
              <a:t>Readmitted</a:t>
            </a:r>
            <a:endParaRPr lang="en-US" sz="1000" b="1"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1319</Words>
  <Application>Microsoft Office PowerPoint</Application>
  <PresentationFormat>On-screen Show (4:3)</PresentationFormat>
  <Paragraphs>171</Paragraphs>
  <Slides>18</Slides>
  <Notes>18</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18</vt:i4>
      </vt:variant>
    </vt:vector>
  </HeadingPairs>
  <TitlesOfParts>
    <vt:vector size="23" baseType="lpstr">
      <vt:lpstr>Arial</vt:lpstr>
      <vt:lpstr>Raleway</vt:lpstr>
      <vt:lpstr>Lato</vt:lpstr>
      <vt:lpstr>Simple Light</vt:lpstr>
      <vt:lpstr>Streamline</vt:lpstr>
      <vt:lpstr>Predicting readmission risk</vt:lpstr>
      <vt:lpstr>Overview</vt:lpstr>
      <vt:lpstr>PowerPoint Presentation</vt:lpstr>
      <vt:lpstr>PowerPoint Presentation</vt:lpstr>
      <vt:lpstr>Hospital Readmissions Reduction Program</vt:lpstr>
      <vt:lpstr>Why change now?</vt:lpstr>
      <vt:lpstr>Analytic Solution - LACE Score</vt:lpstr>
      <vt:lpstr>LACE Score </vt:lpstr>
      <vt:lpstr>PowerPoint Presentation</vt:lpstr>
      <vt:lpstr>PowerPoint Presentation</vt:lpstr>
      <vt:lpstr>PowerPoint Presentation</vt:lpstr>
      <vt:lpstr>Model Performance </vt:lpstr>
      <vt:lpstr>Implementation Plan</vt:lpstr>
      <vt:lpstr>Mockup in Epic Patient List</vt:lpstr>
      <vt:lpstr>Evaluation Plan</vt:lpstr>
      <vt:lpstr>Risks and Limitations</vt:lpstr>
      <vt:lpstr>Action Items for Management</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readmission risk</dc:title>
  <cp:lastModifiedBy>SG</cp:lastModifiedBy>
  <cp:revision>3</cp:revision>
  <dcterms:modified xsi:type="dcterms:W3CDTF">2018-09-08T02:11:31Z</dcterms:modified>
</cp:coreProperties>
</file>